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.xml" ContentType="application/inkml+xml"/>
  <Override PartName="/ppt/theme/themeOverride1.xml" ContentType="application/vnd.openxmlformats-officedocument.themeOverride+xml"/>
  <Override PartName="/ppt/notesSlides/notesSlide6.xml" ContentType="application/vnd.openxmlformats-officedocument.presentationml.notesSlide+xml"/>
  <Override PartName="/ppt/ink/ink2.xml" ContentType="application/inkml+xml"/>
  <Override PartName="/ppt/theme/themeOverride2.xml" ContentType="application/vnd.openxmlformats-officedocument.themeOverr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22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23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46"/>
  </p:notesMasterIdLst>
  <p:sldIdLst>
    <p:sldId id="289" r:id="rId3"/>
    <p:sldId id="327" r:id="rId4"/>
    <p:sldId id="319" r:id="rId5"/>
    <p:sldId id="329" r:id="rId6"/>
    <p:sldId id="328" r:id="rId7"/>
    <p:sldId id="290" r:id="rId8"/>
    <p:sldId id="334" r:id="rId9"/>
    <p:sldId id="335" r:id="rId10"/>
    <p:sldId id="336" r:id="rId11"/>
    <p:sldId id="337" r:id="rId12"/>
    <p:sldId id="338" r:id="rId13"/>
    <p:sldId id="342" r:id="rId14"/>
    <p:sldId id="353" r:id="rId15"/>
    <p:sldId id="356" r:id="rId16"/>
    <p:sldId id="354" r:id="rId17"/>
    <p:sldId id="355" r:id="rId18"/>
    <p:sldId id="367" r:id="rId19"/>
    <p:sldId id="357" r:id="rId20"/>
    <p:sldId id="358" r:id="rId21"/>
    <p:sldId id="339" r:id="rId22"/>
    <p:sldId id="362" r:id="rId23"/>
    <p:sldId id="360" r:id="rId24"/>
    <p:sldId id="365" r:id="rId25"/>
    <p:sldId id="363" r:id="rId26"/>
    <p:sldId id="366" r:id="rId27"/>
    <p:sldId id="361" r:id="rId28"/>
    <p:sldId id="359" r:id="rId29"/>
    <p:sldId id="368" r:id="rId30"/>
    <p:sldId id="330" r:id="rId31"/>
    <p:sldId id="331" r:id="rId32"/>
    <p:sldId id="332" r:id="rId33"/>
    <p:sldId id="333" r:id="rId34"/>
    <p:sldId id="340" r:id="rId35"/>
    <p:sldId id="341" r:id="rId36"/>
    <p:sldId id="343" r:id="rId37"/>
    <p:sldId id="344" r:id="rId38"/>
    <p:sldId id="346" r:id="rId39"/>
    <p:sldId id="347" r:id="rId40"/>
    <p:sldId id="348" r:id="rId41"/>
    <p:sldId id="349" r:id="rId42"/>
    <p:sldId id="350" r:id="rId43"/>
    <p:sldId id="351" r:id="rId44"/>
    <p:sldId id="352" r:id="rId45"/>
  </p:sldIdLst>
  <p:sldSz cx="12192000" cy="6858000"/>
  <p:notesSz cx="6858000" cy="9144000"/>
  <p:embeddedFontLst>
    <p:embeddedFont>
      <p:font typeface="Calibri" panose="020F0502020204030204" pitchFamily="34" charset="0"/>
      <p:regular r:id="rId47"/>
      <p:bold r:id="rId48"/>
      <p:italic r:id="rId49"/>
      <p:boldItalic r:id="rId50"/>
    </p:embeddedFont>
    <p:embeddedFont>
      <p:font typeface="Calibri Light" panose="020F0302020204030204" pitchFamily="34" charset="0"/>
      <p:regular r:id="rId51"/>
      <p:italic r:id="rId52"/>
    </p:embeddedFont>
    <p:embeddedFont>
      <p:font typeface="Cambria" panose="02040503050406030204" pitchFamily="18" charset="0"/>
      <p:regular r:id="rId53"/>
      <p:bold r:id="rId54"/>
      <p:italic r:id="rId55"/>
      <p:boldItalic r:id="rId56"/>
    </p:embeddedFont>
    <p:embeddedFont>
      <p:font typeface="Consolas" panose="020B0609020204030204" pitchFamily="49" charset="0"/>
      <p:regular r:id="rId57"/>
      <p:bold r:id="rId58"/>
      <p:italic r:id="rId59"/>
      <p:boldItalic r:id="rId60"/>
    </p:embeddedFont>
    <p:embeddedFont>
      <p:font typeface="MS PGothic" panose="020B0600070205080204" pitchFamily="34" charset="-128"/>
      <p:regular r:id="rId61"/>
    </p:embeddedFont>
    <p:embeddedFont>
      <p:font typeface="NeverMind Hand" pitchFamily="2" charset="0"/>
      <p:regular r:id="rId62"/>
      <p:bold r:id="rId63"/>
    </p:embeddedFont>
    <p:embeddedFont>
      <p:font typeface="Yu Gothic UI Semibold" panose="020B0700000000000000" pitchFamily="34" charset="-128"/>
      <p:bold r:id="rId64"/>
    </p:embeddedFont>
    <p:embeddedFont>
      <p:font typeface="華康少女文字W5" panose="040F0509000000000000" pitchFamily="81" charset="-120"/>
      <p:regular r:id="rId65"/>
    </p:embeddedFont>
    <p:embeddedFont>
      <p:font typeface="微軟正黑體" panose="020B0604030504040204" pitchFamily="34" charset="-120"/>
      <p:regular r:id="rId66"/>
      <p:bold r:id="rId67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A1AA90BE-5B59-4B63-9934-1395BDA3995C}">
          <p14:sldIdLst>
            <p14:sldId id="289"/>
            <p14:sldId id="327"/>
            <p14:sldId id="319"/>
            <p14:sldId id="329"/>
            <p14:sldId id="328"/>
            <p14:sldId id="290"/>
            <p14:sldId id="334"/>
            <p14:sldId id="335"/>
            <p14:sldId id="336"/>
            <p14:sldId id="337"/>
            <p14:sldId id="338"/>
            <p14:sldId id="342"/>
            <p14:sldId id="353"/>
            <p14:sldId id="356"/>
            <p14:sldId id="354"/>
            <p14:sldId id="355"/>
            <p14:sldId id="367"/>
            <p14:sldId id="357"/>
            <p14:sldId id="358"/>
            <p14:sldId id="339"/>
            <p14:sldId id="362"/>
            <p14:sldId id="360"/>
            <p14:sldId id="365"/>
            <p14:sldId id="363"/>
            <p14:sldId id="366"/>
          </p14:sldIdLst>
        </p14:section>
        <p14:section name="A切割" id="{40583810-BF31-451A-AEE0-BE2122548F6D}">
          <p14:sldIdLst>
            <p14:sldId id="361"/>
            <p14:sldId id="359"/>
            <p14:sldId id="368"/>
          </p14:sldIdLst>
        </p14:section>
        <p14:section name="IP header" id="{A570217A-92CE-4AF9-A676-535AF1575EC1}">
          <p14:sldIdLst>
            <p14:sldId id="330"/>
            <p14:sldId id="331"/>
            <p14:sldId id="332"/>
            <p14:sldId id="333"/>
            <p14:sldId id="340"/>
            <p14:sldId id="341"/>
            <p14:sldId id="343"/>
            <p14:sldId id="344"/>
            <p14:sldId id="346"/>
            <p14:sldId id="347"/>
            <p14:sldId id="348"/>
            <p14:sldId id="349"/>
            <p14:sldId id="350"/>
            <p14:sldId id="351"/>
            <p14:sldId id="35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66"/>
    <a:srgbClr val="FF99FF"/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01" autoAdjust="0"/>
    <p:restoredTop sz="75878" autoAdjust="0"/>
  </p:normalViewPr>
  <p:slideViewPr>
    <p:cSldViewPr snapToGrid="0">
      <p:cViewPr>
        <p:scale>
          <a:sx n="75" d="100"/>
          <a:sy n="75" d="100"/>
        </p:scale>
        <p:origin x="1674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1.fntdata"/><Relationship Id="rId63" Type="http://schemas.openxmlformats.org/officeDocument/2006/relationships/font" Target="fonts/font17.fntdata"/><Relationship Id="rId68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font" Target="fonts/font7.fntdata"/><Relationship Id="rId58" Type="http://schemas.openxmlformats.org/officeDocument/2006/relationships/font" Target="fonts/font12.fntdata"/><Relationship Id="rId66" Type="http://schemas.openxmlformats.org/officeDocument/2006/relationships/font" Target="fonts/font20.fntdata"/><Relationship Id="rId5" Type="http://schemas.openxmlformats.org/officeDocument/2006/relationships/slide" Target="slides/slide3.xml"/><Relationship Id="rId61" Type="http://schemas.openxmlformats.org/officeDocument/2006/relationships/font" Target="fonts/font15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64" Type="http://schemas.openxmlformats.org/officeDocument/2006/relationships/font" Target="fonts/font18.fntdata"/><Relationship Id="rId69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font" Target="fonts/font5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notesMaster" Target="notesMasters/notesMaster1.xml"/><Relationship Id="rId59" Type="http://schemas.openxmlformats.org/officeDocument/2006/relationships/font" Target="fonts/font13.fntdata"/><Relationship Id="rId67" Type="http://schemas.openxmlformats.org/officeDocument/2006/relationships/font" Target="fonts/font21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8.fntdata"/><Relationship Id="rId62" Type="http://schemas.openxmlformats.org/officeDocument/2006/relationships/font" Target="fonts/font16.fntdata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3.fntdata"/><Relationship Id="rId57" Type="http://schemas.openxmlformats.org/officeDocument/2006/relationships/font" Target="fonts/font11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6.fntdata"/><Relationship Id="rId60" Type="http://schemas.openxmlformats.org/officeDocument/2006/relationships/font" Target="fonts/font14.fntdata"/><Relationship Id="rId65" Type="http://schemas.openxmlformats.org/officeDocument/2006/relationships/font" Target="fonts/font1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4.fntdata"/><Relationship Id="rId55" Type="http://schemas.openxmlformats.org/officeDocument/2006/relationships/font" Target="fonts/font9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840" units="cm"/>
          <inkml:channel name="Y" type="integer" min="-9" max="1080" units="cm"/>
          <inkml:channel name="T" type="integer" max="2.14748E9" units="dev"/>
        </inkml:traceFormat>
        <inkml:channelProperties>
          <inkml:channelProperty channel="X" name="resolution" value="72.86527" units="1/cm"/>
          <inkml:channelProperty channel="Y" name="resolution" value="36.79054" units="1/cm"/>
          <inkml:channelProperty channel="T" name="resolution" value="1" units="1/dev"/>
        </inkml:channelProperties>
      </inkml:inkSource>
      <inkml:timestamp xml:id="ts0" timeString="2023-12-22T12:16:28.7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14482 8378 0,'123'0'63,"142"-17"-48,-248-1-15,36 18 0,88-17 16,847-89 0,-935 106-16,-18 0 0,406-18 15,759-123 16,-336 106 1,-335 17-1,-511 18-31,229 0 31,-230 0-31,1 0 16,0 0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840" units="cm"/>
          <inkml:channel name="Y" type="integer" min="-9" max="1080" units="cm"/>
          <inkml:channel name="T" type="integer" max="2.14748E9" units="dev"/>
        </inkml:traceFormat>
        <inkml:channelProperties>
          <inkml:channelProperty channel="X" name="resolution" value="72.86527" units="1/cm"/>
          <inkml:channelProperty channel="Y" name="resolution" value="36.79054" units="1/cm"/>
          <inkml:channelProperty channel="T" name="resolution" value="1" units="1/dev"/>
        </inkml:channelProperties>
      </inkml:inkSource>
      <inkml:timestamp xml:id="ts0" timeString="2023-12-22T12:17:53.7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5909 10513 0</inkml:trace>
</inkml:ink>
</file>

<file path=ppt/media/hdphoto1.wdp>
</file>

<file path=ppt/media/hdphoto2.wdp>
</file>

<file path=ppt/media/hdphoto3.wdp>
</file>

<file path=ppt/media/image1.png>
</file>

<file path=ppt/media/image10.png>
</file>

<file path=ppt/media/image11.sv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E65115-0C88-410E-A4BA-BF48DE3189A5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287656-30CF-4029-B248-617B0825F9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7797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08634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拿出</a:t>
            </a:r>
            <a:r>
              <a:rPr lang="en-US" altLang="zh-TW" dirty="0"/>
              <a:t>OSI</a:t>
            </a:r>
            <a:r>
              <a:rPr lang="zh-TW" altLang="en-US" dirty="0"/>
              <a:t> 模型，還記得</a:t>
            </a:r>
            <a:r>
              <a:rPr lang="en-US" altLang="zh-TW" dirty="0"/>
              <a:t>L3</a:t>
            </a:r>
            <a:r>
              <a:rPr lang="zh-TW" altLang="en-US" dirty="0"/>
              <a:t>嗎？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網段你可以想成是市話的區碼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這是預設的子網路遮罩，</a:t>
            </a:r>
            <a:r>
              <a:rPr lang="en-US" altLang="zh-TW" dirty="0"/>
              <a:t>class</a:t>
            </a:r>
            <a:r>
              <a:rPr lang="zh-TW" altLang="en-US" dirty="0"/>
              <a:t> </a:t>
            </a:r>
            <a:r>
              <a:rPr lang="en-US" altLang="zh-TW" dirty="0"/>
              <a:t>C</a:t>
            </a:r>
            <a:r>
              <a:rPr lang="zh-TW" altLang="en-US" dirty="0"/>
              <a:t>不能使用少於</a:t>
            </a:r>
            <a:r>
              <a:rPr lang="en-US" altLang="zh-TW" dirty="0"/>
              <a:t>/24</a:t>
            </a:r>
            <a:r>
              <a:rPr lang="zh-TW" altLang="en-US" dirty="0"/>
              <a:t>的遮罩，依此類推。等等會講如何自己切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https://zh.wikipedia.org/zh-tw/%E5%88%86%E7%B1%BB%E7%BD%91%E7%BB%9C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05619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隨便舉例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561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and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33586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23328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56721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46337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52786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69259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因為原本的有級會造成大量</a:t>
            </a:r>
            <a:r>
              <a:rPr lang="en-US" altLang="zh-TW" dirty="0"/>
              <a:t>IP</a:t>
            </a:r>
            <a:r>
              <a:rPr lang="zh-TW" altLang="en-US" dirty="0"/>
              <a:t>浪費，</a:t>
            </a:r>
            <a:r>
              <a:rPr lang="en-US" altLang="zh-TW" dirty="0"/>
              <a:t>ISP</a:t>
            </a:r>
            <a:r>
              <a:rPr lang="zh-TW" altLang="en-US" dirty="0"/>
              <a:t>也會這樣發送</a:t>
            </a:r>
            <a:r>
              <a:rPr lang="en-US" altLang="zh-TW" dirty="0"/>
              <a:t>IP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54258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這是某個主機的</a:t>
            </a:r>
            <a:r>
              <a:rPr lang="en-US" altLang="zh-TW" dirty="0"/>
              <a:t>IP</a:t>
            </a:r>
            <a:r>
              <a:rPr lang="zh-TW" altLang="en-US" dirty="0"/>
              <a:t>和它的遮罩</a:t>
            </a:r>
            <a:endParaRPr lang="en-US" altLang="zh-TW" dirty="0"/>
          </a:p>
          <a:p>
            <a:r>
              <a:rPr lang="en-US" altLang="zh-TW" dirty="0"/>
              <a:t>.240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30746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b="1" cap="none" spc="0" dirty="0">
                <a:ln w="0"/>
                <a:solidFill>
                  <a:srgbClr val="F8F8F8"/>
                </a:solidFill>
                <a:effectLst>
                  <a:reflection blurRad="6350" stA="53000" endA="300" endPos="35500" dir="5400000" sy="-90000" algn="bl" rotWithShape="0"/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Internet </a:t>
            </a:r>
            <a:r>
              <a:rPr lang="en-US" altLang="zh-TW" sz="1200" b="1" cap="none" spc="0" dirty="0" err="1">
                <a:ln w="0"/>
                <a:solidFill>
                  <a:srgbClr val="F8F8F8"/>
                </a:solidFill>
                <a:effectLst>
                  <a:reflection blurRad="6350" stA="53000" endA="300" endPos="35500" dir="5400000" sy="-90000" algn="bl" rotWithShape="0"/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Protocal</a:t>
            </a:r>
            <a:r>
              <a:rPr lang="zh-TW" altLang="en-US" sz="1200" b="1" cap="none" spc="0" dirty="0">
                <a:ln w="0"/>
                <a:solidFill>
                  <a:srgbClr val="F8F8F8"/>
                </a:solidFill>
                <a:effectLst>
                  <a:reflection blurRad="6350" stA="53000" endA="300" endPos="35500" dir="5400000" sy="-90000" algn="bl" rotWithShape="0"/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第四代</a:t>
            </a:r>
            <a:endParaRPr lang="zh-TW" altLang="en-US" sz="1200" b="0" cap="none" spc="0" dirty="0">
              <a:ln w="0"/>
              <a:solidFill>
                <a:srgbClr val="F8F8F8"/>
              </a:solidFill>
              <a:effectLst>
                <a:reflection blurRad="6350" stA="53000" endA="300" endPos="35500" dir="5400000" sy="-90000" algn="bl" rotWithShape="0"/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30065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SIZE</a:t>
            </a:r>
            <a:r>
              <a:rPr lang="zh-TW" altLang="en-US" dirty="0"/>
              <a:t>含網段和廣播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37442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22835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回到剛剛那張圖，你看主機</a:t>
            </a:r>
            <a:r>
              <a:rPr lang="en-US" altLang="zh-TW" dirty="0"/>
              <a:t>bits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94058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這是某個主機的</a:t>
            </a:r>
            <a:r>
              <a:rPr lang="en-US" altLang="zh-TW" dirty="0"/>
              <a:t>IP</a:t>
            </a:r>
            <a:r>
              <a:rPr lang="zh-TW" altLang="en-US" dirty="0"/>
              <a:t>和它的遮罩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08086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你可以算直式，也可以用對</a:t>
            </a:r>
            <a:r>
              <a:rPr lang="en-US" altLang="zh-TW" dirty="0"/>
              <a:t>(</a:t>
            </a:r>
            <a:r>
              <a:rPr lang="zh-TW" altLang="en-US" dirty="0"/>
              <a:t>背</a:t>
            </a:r>
            <a:r>
              <a:rPr lang="en-US" altLang="zh-TW" dirty="0"/>
              <a:t>)</a:t>
            </a:r>
            <a:r>
              <a:rPr lang="zh-TW" altLang="en-US" dirty="0"/>
              <a:t>遮罩表</a:t>
            </a:r>
            <a:endParaRPr lang="en-US" altLang="zh-TW" dirty="0"/>
          </a:p>
          <a:p>
            <a:r>
              <a:rPr lang="zh-TW" altLang="en-US" dirty="0"/>
              <a:t>我會用</a:t>
            </a:r>
            <a:r>
              <a:rPr lang="en-US" altLang="zh-TW" dirty="0"/>
              <a:t>256-128</a:t>
            </a:r>
            <a:r>
              <a:rPr lang="zh-TW" altLang="en-US" dirty="0"/>
              <a:t>得出每個網段的可用</a:t>
            </a:r>
            <a:r>
              <a:rPr lang="en-US" altLang="zh-TW" dirty="0"/>
              <a:t>IP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40680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86498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從</a:t>
            </a:r>
            <a:r>
              <a:rPr lang="en-US" altLang="zh-TW" dirty="0"/>
              <a:t>version </a:t>
            </a:r>
            <a:r>
              <a:rPr lang="zh-TW" altLang="en-US" dirty="0"/>
              <a:t>到 </a:t>
            </a:r>
            <a:r>
              <a:rPr lang="en-US" altLang="zh-TW" dirty="0"/>
              <a:t>option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252450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QOS:</a:t>
            </a:r>
            <a:r>
              <a:rPr lang="zh-TW" altLang="en-US" dirty="0"/>
              <a:t>幫封包上</a:t>
            </a:r>
            <a:r>
              <a:rPr lang="en-US" altLang="zh-TW" dirty="0"/>
              <a:t>12</a:t>
            </a:r>
            <a:r>
              <a:rPr lang="zh-TW" altLang="en-US" dirty="0"/>
              <a:t>道金牌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3784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網路塞車有些封包會被丟棄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wiki</a:t>
            </a:r>
            <a:r>
              <a:rPr lang="zh-TW" altLang="en-US" dirty="0"/>
              <a:t>看的</a:t>
            </a:r>
            <a:endParaRPr lang="en-US" altLang="zh-TW" dirty="0"/>
          </a:p>
          <a:p>
            <a:r>
              <a:rPr lang="zh-TW" altLang="en-US" dirty="0"/>
              <a:t>剩下自己去看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80756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87671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拿出</a:t>
            </a:r>
            <a:r>
              <a:rPr lang="en-US" altLang="zh-TW" dirty="0"/>
              <a:t>OSI</a:t>
            </a:r>
            <a:r>
              <a:rPr lang="zh-TW" altLang="en-US" dirty="0"/>
              <a:t> 模型，還記得</a:t>
            </a:r>
            <a:r>
              <a:rPr lang="en-US" altLang="zh-TW" dirty="0"/>
              <a:t>L3</a:t>
            </a:r>
            <a:r>
              <a:rPr lang="zh-TW" altLang="en-US" dirty="0"/>
              <a:t>嗎？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10399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873705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453675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909351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避免迴圈死循環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147634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234523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39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031951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40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388373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41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371387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42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201911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43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0811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解釋 </a:t>
            </a:r>
            <a:r>
              <a:rPr lang="en-US" altLang="zh-TW" dirty="0"/>
              <a:t>next hop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0828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拿出</a:t>
            </a:r>
            <a:r>
              <a:rPr lang="en-US" altLang="zh-TW" dirty="0"/>
              <a:t>OSI</a:t>
            </a:r>
            <a:r>
              <a:rPr lang="zh-TW" altLang="en-US" dirty="0"/>
              <a:t> 模型，還記得</a:t>
            </a:r>
            <a:r>
              <a:rPr lang="en-US" altLang="zh-TW" dirty="0"/>
              <a:t>L3</a:t>
            </a:r>
            <a:r>
              <a:rPr lang="zh-TW" altLang="en-US" dirty="0"/>
              <a:t>嗎？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網段你可以想成是市話的區碼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81370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From:</a:t>
            </a:r>
          </a:p>
          <a:p>
            <a:r>
              <a:rPr lang="en-US" altLang="zh-TW" dirty="0"/>
              <a:t>https://en.Wikipedia.org/wiki/Internet_Protocol_version_4#First_and_last_subnet_addresses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9013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2^32</a:t>
            </a:r>
            <a:r>
              <a:rPr lang="zh-TW" altLang="en-US" dirty="0"/>
              <a:t>次方約</a:t>
            </a:r>
            <a:r>
              <a:rPr lang="en-US" altLang="zh-TW" dirty="0"/>
              <a:t>=43</a:t>
            </a:r>
            <a:r>
              <a:rPr lang="zh-TW" altLang="en-US" dirty="0"/>
              <a:t>億個位址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70187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會使用第一個</a:t>
            </a:r>
            <a:r>
              <a:rPr lang="en-US" altLang="zh-TW" dirty="0"/>
              <a:t>Byte</a:t>
            </a:r>
            <a:r>
              <a:rPr lang="zh-TW" altLang="en-US" dirty="0"/>
              <a:t>決定用途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07321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如果可以順利從</a:t>
            </a:r>
            <a:r>
              <a:rPr lang="en-US" altLang="zh-TW" dirty="0"/>
              <a:t>127</a:t>
            </a:r>
            <a:r>
              <a:rPr lang="zh-TW" altLang="en-US" dirty="0"/>
              <a:t>收到流量，代表網卡沒壞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建立 </a:t>
            </a:r>
            <a:r>
              <a:rPr lang="en-US" altLang="zh-TW" dirty="0"/>
              <a:t>local host</a:t>
            </a:r>
            <a:r>
              <a:rPr lang="zh-TW" altLang="en-US" dirty="0"/>
              <a:t>之類的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3733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C175B0-0BEC-9795-2B7C-C2D14AE982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DB490F9-B39C-1E2E-5255-9DBB247204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9E66763-08C6-A966-7780-318D0833C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03F1D-23A5-4570-A493-2A6791CCE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E22DDF-557E-495D-9A9C-399CAEB5C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5901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51BA9A-42F3-6978-601C-AC6D5279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5EBA8C3-AE16-5C79-EC22-ECA7934A02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11B65A1-CFAB-7E49-9503-73851A12A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48C7414-4531-4E01-001F-C1C90A50B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7F39168-8EF3-AF0E-5C60-F6B5E0577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9363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2A289A7-F34F-8D39-EAA1-9BC09F1E9B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FA7FEB6-9183-1D22-541E-892A2CC42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78FEFA6-C46F-096A-2FD8-CFEF86671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A1553D2-7822-E413-64DE-1B539BDA3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C3DF845-AC25-71EE-55EF-4A3EDF0A0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38889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CA4D53C-7F01-30D1-5F99-A8EC6DA2B0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E7AF528-55D3-7373-8E88-E5D1E72356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BD32DBD-6E37-000A-A7A7-9156C01F0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D47E01C-16CF-061C-4543-222F369E0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44A4FD-C8F8-8A9F-21F1-BD9B9418A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564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94559F-0D94-6231-3602-86999B8CD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308BFBE-F501-4DE5-6977-14A5D8FA7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93966F5-A66A-4421-B370-B2F959B7E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F914CFE-E308-7CB1-E5F3-07EF439E3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7985CB9-6CC5-3A39-0BC3-CB2F96E2F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2353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063161-659C-DABB-4616-85559A5EA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5410D91-62D5-2E80-7F67-A95D89C2A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9BCC89A-478D-A47A-C449-4415A72FC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BD3F635-1934-ECF0-4D81-2DA511DC6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0517EE-10BE-9EC2-77C7-6154546DD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469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504D89-75FF-7AD3-317B-8E0EE3AF7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0CE3F47-B803-B735-A157-9A30F2E1C7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4E462A7-EE38-6540-A998-6A61A65326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D73588E-7E57-FBC0-03D4-40220915F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D067EB6-3864-4C55-BEC0-A6E9A391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331BCC-5A7D-89D9-25DD-41760A335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6278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E6281D-7763-C33D-3552-FA0CB3E3D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6D42B74-7332-2E51-87E1-EE06DDE773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17335F4-58B0-C202-7536-CC69AEFACC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8912A2A2-803D-4809-FF34-F0D6765DED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16BF5B5-A1C0-6668-7C51-0BE3080407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9BAAFA9-D8E7-9F3F-5D47-60A2B1432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7D91902-B2A7-656F-34AF-B8B3EC944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BE25419-C114-5806-3C53-AF33E3E96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5334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9F1F59-303C-F22D-1735-8CF63E8BA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AB44121-3B80-2C74-1DDB-58A9292BA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3C43923-5D16-F305-81FD-EF8511FF7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B23F0AC-0384-3719-826E-264F5A529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0444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F78B482-3446-ECDE-88C3-D45E4F96E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7B119B1-0FE3-F586-2F20-080719106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179C6E7-15BB-A39E-1C39-E82C3CAC4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87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3F1DEF2-1BC0-5BCB-A4B5-9919AA214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716A8E-ED78-3818-8DA3-7409500AF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FD6CAE9-2360-A967-EA6A-9A2BACA3FD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DF15A31-A59A-B3CA-97DA-F0F47108D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4A45B6E-547A-2106-B5B7-88F44DBA4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EC1229E-9499-2C3B-9592-598FE4A7F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7986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DFEBF0-2C5A-74CE-F816-2B2815EDD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FB18AF0-A9C1-4D72-2501-AAA443F717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D67CCF-006C-7467-D759-55329047C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1C66501-44AC-0BA7-DEB1-CBE0809A0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2064CC4-43A3-4576-4F64-4EF20AA10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42127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DF54D3-B92B-44E5-79A8-75C450B23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137C0CB-7789-2266-04EC-1FB7E2FC22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ED580D3-BA7F-1218-4462-B79285C52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3C4E61B-00C6-5896-BE70-FFC6EF82D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685A514-C7AB-4381-5547-D1E4B2927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630ABFC-150C-8936-DBB0-3C8F21C39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9965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D6103E-239E-B027-1F54-4226AB27B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432EB90-D693-6CA7-D263-AD2B2B2DDE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6D5C04-2534-ECA6-43EE-C18BF1A64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7DFF71E-FA32-5DD8-7183-902FC5EE0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6FF5484-795D-D803-0D4A-A311A463C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6178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469D52A-2BD6-FC0D-FD3B-241BD1228B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74CBACE-2CA8-2C41-BCCC-D744D7F6D5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5D2EF5E-60A3-0894-9DA7-A1D65AFAB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95E8EF8-E883-6B5C-8398-DA3B5E98D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911E06D-9B22-6749-0623-B29A3298B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6642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163F8D-45A4-6DE4-303B-529A42658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12453B6-3CA2-CECC-3AFE-2E15941BB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35E3CBE-C0C3-9147-B597-F5E2E5411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7B68F3D-8966-7DB4-AF35-16CD9C758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A158779-8E9D-BD42-9AAD-B55CE9EFC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2894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438F32-1D0F-4F26-D49D-5D43385FD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6BDE688-B45A-A431-5059-D0CFA888BA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880A6BE-72E6-8EC6-2CE8-9306810082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C034E64-3660-795A-B33F-4F89FBEE6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C19CF8E-CD58-E212-20BE-0451940BF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6B1D37D-EBB1-08B0-FF80-551BA5CA0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1961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D27259-49C0-D41E-D4E2-FE8B9626F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2D6F972-359C-731E-A1F1-9823ABF9B6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F6E713F-A3E3-496D-C59C-DB2E9A7DB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3C54054-A515-7010-A0CD-DE03664306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71BED88-A604-E3C0-1F18-1F937BCC6D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D047E3C-1C23-0A5B-7010-1EA82F315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35FBB97F-1578-D6AB-DDDD-F939B1C1C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1DCA5BE-ED3A-70A1-12D9-A0D3C81B7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5393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8275E9-EFEE-1B26-8FA5-36E9E2A0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D982D2A-4412-3E2C-38B2-6CED8FB6B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862EB4C-A2CE-BCE2-4003-9FAA6C00D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7290209-62A2-5165-5F73-5AB8833BB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1604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443EBA22-7E25-3AD0-AD07-E7E19EF27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BBC10F3-84EA-B25C-0647-A508EC424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6665102-9C78-C87D-EAC9-2E060A037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0728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E256B3-5857-2FBC-DCB7-18A21B6FE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0C80DE0-43BC-2C49-1D25-40424F3A1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7099458-D33C-A4AE-C7D8-E99C0E0F02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6A8C036-8765-EFD6-B6B7-6ADC4C61D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4B0DAE2-1326-6CF5-2361-0AC036163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510885C-3436-AF7D-1358-144193779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5034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102C0E-BA3C-9C1A-DA06-CC4F7FFFF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D3B20B4-0C74-0554-D28C-72CA50923F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055EE6D-E64D-EFD2-DC2B-CF58B68A1C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7E4379C-C2F2-0736-BC57-AECB62404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032AA04-774E-8FC1-DA35-88206A641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B6B0C52-8538-4FB5-E5BF-69B9C33F1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3057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3BF589A-9761-70BF-C0A0-721E718F9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D0EB9C4-8F63-936B-4890-6BCB9C99D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2AF8640-54DB-405F-D52A-70C2CB626C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B42D86F-C2DB-3C2C-86CC-5A8DBB333A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32D7E87-408E-8C08-1C87-4D2697F498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8702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7989219-E47D-180C-7A22-0414058B5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5DDB0D7-4AC7-1226-75C9-0CB7E2185C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1359C22-7435-8AA7-1975-C2F4E59603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D6DF3-F9E1-450F-9BF1-D81D7EB6C373}" type="datetimeFigureOut">
              <a:rPr lang="zh-TW" altLang="en-US" smtClean="0"/>
              <a:t>2023/12/22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B2960ED-6A75-1AE4-F0E9-ACE1C9BE73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5A391C7-41A4-E94E-F6AB-118D39D251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118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9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microsoft.com/office/2007/relationships/hdphoto" Target="../media/hdphoto3.wdp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36.xml"/><Relationship Id="rId13" Type="http://schemas.openxmlformats.org/officeDocument/2006/relationships/slide" Target="slide38.xml"/><Relationship Id="rId18" Type="http://schemas.openxmlformats.org/officeDocument/2006/relationships/customXml" Target="../ink/ink2.xml"/><Relationship Id="rId3" Type="http://schemas.openxmlformats.org/officeDocument/2006/relationships/notesSlide" Target="../notesSlides/notesSlide6.xml"/><Relationship Id="rId7" Type="http://schemas.openxmlformats.org/officeDocument/2006/relationships/slide" Target="slide33.xml"/><Relationship Id="rId12" Type="http://schemas.openxmlformats.org/officeDocument/2006/relationships/slide" Target="slide37.xml"/><Relationship Id="rId17" Type="http://schemas.openxmlformats.org/officeDocument/2006/relationships/slide" Target="slide43.xml"/><Relationship Id="rId2" Type="http://schemas.openxmlformats.org/officeDocument/2006/relationships/slideLayout" Target="../slideLayouts/slideLayout18.xml"/><Relationship Id="rId16" Type="http://schemas.openxmlformats.org/officeDocument/2006/relationships/slide" Target="slide42.xml"/><Relationship Id="rId20" Type="http://schemas.openxmlformats.org/officeDocument/2006/relationships/slide" Target="slide32.xml"/><Relationship Id="rId1" Type="http://schemas.openxmlformats.org/officeDocument/2006/relationships/themeOverride" Target="../theme/themeOverride1.xml"/><Relationship Id="rId6" Type="http://schemas.openxmlformats.org/officeDocument/2006/relationships/slide" Target="slide31.xml"/><Relationship Id="rId11" Type="http://schemas.openxmlformats.org/officeDocument/2006/relationships/slide" Target="slide35.xml"/><Relationship Id="rId5" Type="http://schemas.openxmlformats.org/officeDocument/2006/relationships/slide" Target="slide29.xml"/><Relationship Id="rId15" Type="http://schemas.openxmlformats.org/officeDocument/2006/relationships/slide" Target="slide41.xml"/><Relationship Id="rId10" Type="http://schemas.openxmlformats.org/officeDocument/2006/relationships/slide" Target="slide34.xml"/><Relationship Id="rId19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slide" Target="slide30.xml"/><Relationship Id="rId14" Type="http://schemas.openxmlformats.org/officeDocument/2006/relationships/slide" Target="slide3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02729692-A41E-0444-35C8-D46C8C47DA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3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9966" y="-718916"/>
            <a:ext cx="14427200" cy="829583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41178100-9E94-82C9-0CBE-20088FF0853D}"/>
              </a:ext>
            </a:extLst>
          </p:cNvPr>
          <p:cNvSpPr/>
          <p:nvPr/>
        </p:nvSpPr>
        <p:spPr>
          <a:xfrm>
            <a:off x="-2616968" y="1124744"/>
            <a:ext cx="17137904" cy="4320480"/>
          </a:xfrm>
          <a:prstGeom prst="rect">
            <a:avLst/>
          </a:prstGeom>
          <a:solidFill>
            <a:schemeClr val="bg2">
              <a:lumMod val="75000"/>
              <a:alpha val="54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F644D8B-0D45-FBFD-BEA1-D84DD008D49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6D8B4EF-72F8-3C98-E245-4BED77440F5D}"/>
              </a:ext>
            </a:extLst>
          </p:cNvPr>
          <p:cNvSpPr/>
          <p:nvPr/>
        </p:nvSpPr>
        <p:spPr>
          <a:xfrm>
            <a:off x="6003634" y="1833527"/>
            <a:ext cx="184731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zh-TW" altLang="en-US" sz="7000" cap="none" spc="0" dirty="0">
              <a:ln w="0"/>
              <a:solidFill>
                <a:srgbClr val="FF3300"/>
              </a:solidFill>
              <a:effectLst>
                <a:reflection blurRad="6350" stA="53000" endA="300" endPos="35500" dir="5400000" sy="-90000" algn="bl" rotWithShape="0"/>
              </a:effectLst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226227E-51ED-F1D2-E92A-3EB783FBAE16}"/>
              </a:ext>
            </a:extLst>
          </p:cNvPr>
          <p:cNvSpPr/>
          <p:nvPr/>
        </p:nvSpPr>
        <p:spPr>
          <a:xfrm>
            <a:off x="3258849" y="3131704"/>
            <a:ext cx="5859041" cy="923330"/>
          </a:xfrm>
          <a:prstGeom prst="rect">
            <a:avLst/>
          </a:prstGeom>
          <a:noFill/>
          <a:effectLst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5400" b="1" cap="none" spc="0" dirty="0">
                <a:ln w="0"/>
                <a:solidFill>
                  <a:srgbClr val="F8F8F8"/>
                </a:solidFill>
                <a:effectLst>
                  <a:reflection blurRad="6350" stA="53000" endA="300" endPos="35500" dir="5400000" sy="-90000" algn="bl" rotWithShape="0"/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Internet Protocol</a:t>
            </a:r>
            <a:endParaRPr lang="zh-TW" altLang="en-US" sz="5400" b="0" cap="none" spc="0" dirty="0">
              <a:ln w="0"/>
              <a:solidFill>
                <a:srgbClr val="F8F8F8"/>
              </a:solidFill>
              <a:effectLst>
                <a:reflection blurRad="6350" stA="53000" endA="300" endPos="35500" dir="5400000" sy="-90000" algn="bl" rotWithShape="0"/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3A61137-01B4-001C-6861-334FF1600A90}"/>
              </a:ext>
            </a:extLst>
          </p:cNvPr>
          <p:cNvSpPr/>
          <p:nvPr/>
        </p:nvSpPr>
        <p:spPr>
          <a:xfrm>
            <a:off x="2551793" y="1828012"/>
            <a:ext cx="7273146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zh-TW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12</a:t>
            </a:r>
            <a:r>
              <a:rPr lang="zh-TW" altLang="en-US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月主題課程</a:t>
            </a:r>
            <a:r>
              <a:rPr lang="en-US" altLang="zh-TW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二</a:t>
            </a:r>
            <a:r>
              <a:rPr lang="en-US" altLang="zh-TW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7000" b="1" dirty="0">
              <a:ln/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6291170-27E1-2734-09D0-26DA4773F9E4}"/>
              </a:ext>
            </a:extLst>
          </p:cNvPr>
          <p:cNvSpPr/>
          <p:nvPr/>
        </p:nvSpPr>
        <p:spPr>
          <a:xfrm>
            <a:off x="4923306" y="4773950"/>
            <a:ext cx="234538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2000" b="0" i="1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Presented by </a:t>
            </a:r>
            <a:r>
              <a:rPr lang="zh-TW" altLang="en-US" sz="2000" b="0" i="1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陳奕其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B844E2F-938B-E997-C324-375316891F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7852" y="4886893"/>
            <a:ext cx="4257456" cy="3194938"/>
          </a:xfrm>
          <a:prstGeom prst="rect">
            <a:avLst/>
          </a:prstGeom>
        </p:spPr>
      </p:pic>
      <p:grpSp>
        <p:nvGrpSpPr>
          <p:cNvPr id="15" name="群組 14">
            <a:extLst>
              <a:ext uri="{FF2B5EF4-FFF2-40B4-BE49-F238E27FC236}">
                <a16:creationId xmlns:a16="http://schemas.microsoft.com/office/drawing/2014/main" id="{EF8B197B-D0EF-5B0B-3690-194C5EFA78DC}"/>
              </a:ext>
            </a:extLst>
          </p:cNvPr>
          <p:cNvGrpSpPr/>
          <p:nvPr/>
        </p:nvGrpSpPr>
        <p:grpSpPr>
          <a:xfrm>
            <a:off x="9063990" y="5651744"/>
            <a:ext cx="3128010" cy="1206256"/>
            <a:chOff x="9014916" y="5051374"/>
            <a:chExt cx="3128010" cy="1206256"/>
          </a:xfrm>
        </p:grpSpPr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08586D54-15EC-43EB-889A-35307AB42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11290" y1="68821" x2="11290" y2="68821"/>
                          <a14:foregroundMark x1="23754" y1="70342" x2="23754" y2="70342"/>
                          <a14:foregroundMark x1="35044" y1="71103" x2="35044" y2="71103"/>
                          <a14:foregroundMark x1="38856" y1="68061" x2="38856" y2="68061"/>
                          <a14:foregroundMark x1="33138" y1="59696" x2="35484" y2="79087"/>
                          <a14:foregroundMark x1="44282" y1="71483" x2="44428" y2="78707"/>
                          <a14:foregroundMark x1="70821" y1="70342" x2="70821" y2="71483"/>
                          <a14:foregroundMark x1="82991" y1="70342" x2="82991" y2="70342"/>
                          <a14:backgroundMark x1="10117" y1="32700" x2="10117" y2="43726"/>
                          <a14:backgroundMark x1="15689" y1="43726" x2="16569" y2="38403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9014916" y="5051374"/>
              <a:ext cx="3128010" cy="1206256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2223C9F4-6DC1-5252-6483-0D55EB00C0AC}"/>
                </a:ext>
              </a:extLst>
            </p:cNvPr>
            <p:cNvSpPr/>
            <p:nvPr/>
          </p:nvSpPr>
          <p:spPr>
            <a:xfrm>
              <a:off x="9157112" y="5055591"/>
              <a:ext cx="1146468" cy="47705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zh-TW" altLang="en-US" sz="25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華康少女文字W5" panose="040F0509000000000000" pitchFamily="81" charset="-120"/>
                  <a:ea typeface="華康少女文字W5" panose="040F0509000000000000" pitchFamily="81" charset="-120"/>
                </a:rPr>
                <a:t>贊助商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97209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2" y="1124744"/>
            <a:ext cx="8459632" cy="932656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遮罩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(classful)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ED00BCB9-96E0-115A-D23C-F15075472C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8678040"/>
              </p:ext>
            </p:extLst>
          </p:nvPr>
        </p:nvGraphicFramePr>
        <p:xfrm>
          <a:off x="855949" y="2456763"/>
          <a:ext cx="6234479" cy="34949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271">
                  <a:extLst>
                    <a:ext uri="{9D8B030D-6E8A-4147-A177-3AD203B41FA5}">
                      <a16:colId xmlns:a16="http://schemas.microsoft.com/office/drawing/2014/main" val="537634392"/>
                    </a:ext>
                  </a:extLst>
                </a:gridCol>
                <a:gridCol w="1197271">
                  <a:extLst>
                    <a:ext uri="{9D8B030D-6E8A-4147-A177-3AD203B41FA5}">
                      <a16:colId xmlns:a16="http://schemas.microsoft.com/office/drawing/2014/main" val="4267111768"/>
                    </a:ext>
                  </a:extLst>
                </a:gridCol>
                <a:gridCol w="1445395">
                  <a:extLst>
                    <a:ext uri="{9D8B030D-6E8A-4147-A177-3AD203B41FA5}">
                      <a16:colId xmlns:a16="http://schemas.microsoft.com/office/drawing/2014/main" val="1422734385"/>
                    </a:ext>
                  </a:extLst>
                </a:gridCol>
                <a:gridCol w="1197271">
                  <a:extLst>
                    <a:ext uri="{9D8B030D-6E8A-4147-A177-3AD203B41FA5}">
                      <a16:colId xmlns:a16="http://schemas.microsoft.com/office/drawing/2014/main" val="462140479"/>
                    </a:ext>
                  </a:extLst>
                </a:gridCol>
                <a:gridCol w="1197271">
                  <a:extLst>
                    <a:ext uri="{9D8B030D-6E8A-4147-A177-3AD203B41FA5}">
                      <a16:colId xmlns:a16="http://schemas.microsoft.com/office/drawing/2014/main" val="3680161521"/>
                    </a:ext>
                  </a:extLst>
                </a:gridCol>
              </a:tblGrid>
              <a:tr h="1281076"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17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</a:t>
                      </a:r>
                      <a:endParaRPr lang="zh-TW" altLang="en-US" sz="17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8977" marR="78977" marT="39489" marB="39489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17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First octet</a:t>
                      </a:r>
                      <a:endParaRPr lang="zh-TW" altLang="en-US" sz="17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8977" marR="78977" marT="39489" marB="39489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7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First octet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7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(decimal) </a:t>
                      </a:r>
                      <a:endParaRPr lang="zh-TW" altLang="en-US" sz="17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8977" marR="78977" marT="39489" marB="39489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17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prefix length</a:t>
                      </a:r>
                      <a:endParaRPr lang="zh-TW" altLang="en-US" sz="17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8977" marR="78977" marT="39489" marB="39489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17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Mask</a:t>
                      </a:r>
                      <a:endParaRPr lang="zh-TW" altLang="en-US" sz="17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8977" marR="78977" marT="39489" marB="39489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114474"/>
                  </a:ext>
                </a:extLst>
              </a:tr>
              <a:tr h="59285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A</a:t>
                      </a:r>
                    </a:p>
                  </a:txBody>
                  <a:tcPr marL="78977" marR="78977" marT="39489" marB="394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0XXXXXXX</a:t>
                      </a: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8977" marR="78977" marT="39489" marB="394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0~127</a:t>
                      </a:r>
                    </a:p>
                  </a:txBody>
                  <a:tcPr marL="78977" marR="78977" marT="39489" marB="394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/8</a:t>
                      </a:r>
                    </a:p>
                  </a:txBody>
                  <a:tcPr marL="78977" marR="78977" marT="39489" marB="394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255.0.0.0</a:t>
                      </a:r>
                    </a:p>
                  </a:txBody>
                  <a:tcPr marL="78977" marR="78977" marT="39489" marB="394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576806"/>
                  </a:ext>
                </a:extLst>
              </a:tr>
              <a:tr h="78977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B</a:t>
                      </a: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8977" marR="78977" marT="39489" marB="394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10XXXXXX</a:t>
                      </a: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8977" marR="78977" marT="39489" marB="394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128~191</a:t>
                      </a: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8977" marR="78977" marT="39489" marB="394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/16</a:t>
                      </a: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8977" marR="78977" marT="39489" marB="394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255.255.0.0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8977" marR="78977" marT="39489" marB="394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4631023"/>
                  </a:ext>
                </a:extLst>
              </a:tr>
              <a:tr h="78977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C</a:t>
                      </a: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8977" marR="78977" marT="39489" marB="394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110XXXXX</a:t>
                      </a: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8977" marR="78977" marT="39489" marB="394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192~223</a:t>
                      </a: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8977" marR="78977" marT="39489" marB="394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/24</a:t>
                      </a: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8977" marR="78977" marT="39489" marB="394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255.255.255.0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zh-TW" altLang="en-US" sz="16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8977" marR="78977" marT="39489" marB="3948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1875030"/>
                  </a:ext>
                </a:extLst>
              </a:tr>
            </a:tbl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E0B62DDD-D2BD-5162-DCF0-59AA9BBCCFF6}"/>
              </a:ext>
            </a:extLst>
          </p:cNvPr>
          <p:cNvSpPr/>
          <p:nvPr/>
        </p:nvSpPr>
        <p:spPr>
          <a:xfrm>
            <a:off x="3223298" y="2466802"/>
            <a:ext cx="3867130" cy="34848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0721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9DB0204-9B3C-416E-8BB4-9A3946E12DEB}"/>
              </a:ext>
            </a:extLst>
          </p:cNvPr>
          <p:cNvSpPr/>
          <p:nvPr/>
        </p:nvSpPr>
        <p:spPr>
          <a:xfrm>
            <a:off x="1563692" y="763517"/>
            <a:ext cx="8249374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88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</a:t>
            </a:r>
            <a:r>
              <a:rPr lang="en-US" altLang="zh-TW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</a:t>
            </a:r>
            <a:r>
              <a:rPr lang="en-US" altLang="zh-TW" sz="8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34</a:t>
            </a:r>
            <a:r>
              <a:rPr lang="en-US" altLang="zh-TW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1 . 1 </a:t>
            </a:r>
            <a:endParaRPr lang="zh-TW" altLang="en-US" sz="8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C300A25-1B8B-0B28-F663-69D7AAFFC16F}"/>
              </a:ext>
            </a:extLst>
          </p:cNvPr>
          <p:cNvSpPr/>
          <p:nvPr/>
        </p:nvSpPr>
        <p:spPr>
          <a:xfrm>
            <a:off x="1253511" y="2614351"/>
            <a:ext cx="8869736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88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172</a:t>
            </a:r>
            <a:r>
              <a:rPr lang="en-US" altLang="zh-TW" sz="88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.16</a:t>
            </a:r>
            <a:r>
              <a:rPr lang="en-US" altLang="zh-TW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1 . 1 </a:t>
            </a:r>
            <a:endParaRPr lang="zh-TW" altLang="en-US" sz="8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AF189D8-3D01-DB3C-1956-ABA849552F68}"/>
              </a:ext>
            </a:extLst>
          </p:cNvPr>
          <p:cNvSpPr/>
          <p:nvPr/>
        </p:nvSpPr>
        <p:spPr>
          <a:xfrm>
            <a:off x="943331" y="4465185"/>
            <a:ext cx="9490098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88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</a:t>
            </a:r>
            <a:r>
              <a:rPr lang="en-US" altLang="zh-TW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1 . 1 </a:t>
            </a:r>
            <a:endParaRPr lang="zh-TW" altLang="en-US" sz="8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3887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判斷網段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(A</a:t>
            </a:r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級為例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)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86A1322-C7E5-C27F-A4D3-E629A695E0FA}"/>
              </a:ext>
            </a:extLst>
          </p:cNvPr>
          <p:cNvSpPr/>
          <p:nvPr/>
        </p:nvSpPr>
        <p:spPr>
          <a:xfrm>
            <a:off x="3923434" y="2057400"/>
            <a:ext cx="516038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</a:t>
            </a:r>
            <a:r>
              <a:rPr lang="en-US" altLang="zh-TW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34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1 . 1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/8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C58898A-3F4C-59A3-BDCD-27EDCBB62675}"/>
              </a:ext>
            </a:extLst>
          </p:cNvPr>
          <p:cNvSpPr/>
          <p:nvPr/>
        </p:nvSpPr>
        <p:spPr>
          <a:xfrm>
            <a:off x="682665" y="4212058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endParaRPr lang="zh-TW" altLang="en-US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BB6DE55-AC00-99BA-2BAA-C25DCBDF1626}"/>
              </a:ext>
            </a:extLst>
          </p:cNvPr>
          <p:cNvSpPr/>
          <p:nvPr/>
        </p:nvSpPr>
        <p:spPr>
          <a:xfrm>
            <a:off x="682666" y="3479282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00001010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00100010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00000001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00000001</a:t>
            </a:r>
            <a:endParaRPr lang="zh-TW" altLang="en-US" sz="44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1C2E720-C807-17E7-543B-69140AE7552A}"/>
              </a:ext>
            </a:extLst>
          </p:cNvPr>
          <p:cNvSpPr/>
          <p:nvPr/>
        </p:nvSpPr>
        <p:spPr>
          <a:xfrm>
            <a:off x="123981" y="4264225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*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5DB7CAE-FCA4-A91A-FAAE-4296D966D99D}"/>
              </a:ext>
            </a:extLst>
          </p:cNvPr>
          <p:cNvSpPr/>
          <p:nvPr/>
        </p:nvSpPr>
        <p:spPr>
          <a:xfrm>
            <a:off x="682662" y="4994169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00001010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E054A11-43F7-B35F-4781-9B29CC090AC9}"/>
              </a:ext>
            </a:extLst>
          </p:cNvPr>
          <p:cNvCxnSpPr/>
          <p:nvPr/>
        </p:nvCxnSpPr>
        <p:spPr>
          <a:xfrm>
            <a:off x="219461" y="4981499"/>
            <a:ext cx="1197253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1D74FD05-45A7-7951-DAC1-2E475638EEFA}"/>
              </a:ext>
            </a:extLst>
          </p:cNvPr>
          <p:cNvSpPr/>
          <p:nvPr/>
        </p:nvSpPr>
        <p:spPr>
          <a:xfrm>
            <a:off x="1560110" y="5663029"/>
            <a:ext cx="111761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ED8FBCE-54BC-663D-A683-F5C1B8F77D95}"/>
              </a:ext>
            </a:extLst>
          </p:cNvPr>
          <p:cNvSpPr/>
          <p:nvPr/>
        </p:nvSpPr>
        <p:spPr>
          <a:xfrm>
            <a:off x="4579987" y="5663028"/>
            <a:ext cx="80663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EAD6E06-13E8-214C-4655-D273748E6418}"/>
              </a:ext>
            </a:extLst>
          </p:cNvPr>
          <p:cNvSpPr/>
          <p:nvPr/>
        </p:nvSpPr>
        <p:spPr>
          <a:xfrm>
            <a:off x="7499457" y="5663027"/>
            <a:ext cx="80663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82810EE-CCFD-898A-4604-CAC101A3FE8C}"/>
              </a:ext>
            </a:extLst>
          </p:cNvPr>
          <p:cNvSpPr/>
          <p:nvPr/>
        </p:nvSpPr>
        <p:spPr>
          <a:xfrm>
            <a:off x="10363842" y="5663026"/>
            <a:ext cx="49564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1084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1" y="440675"/>
            <a:ext cx="10916569" cy="1616725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特殊的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IP</a:t>
            </a:r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地址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D6F1F90-EFA5-E953-1646-A34FE75CA240}"/>
              </a:ext>
            </a:extLst>
          </p:cNvPr>
          <p:cNvSpPr/>
          <p:nvPr/>
        </p:nvSpPr>
        <p:spPr>
          <a:xfrm>
            <a:off x="88683" y="2348880"/>
            <a:ext cx="8559558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網段地址</a:t>
            </a:r>
            <a:r>
              <a:rPr lang="zh-TW" altLang="en-US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主機</a:t>
            </a:r>
            <a:r>
              <a:rPr lang="en-US" altLang="zh-TW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bits</a:t>
            </a:r>
            <a:r>
              <a:rPr lang="zh-TW" altLang="en-US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全為</a:t>
            </a:r>
            <a:r>
              <a:rPr lang="en-US" altLang="zh-TW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  <a:endParaRPr lang="en-US" altLang="zh-TW" sz="4000" b="1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廣播地址</a:t>
            </a:r>
            <a:r>
              <a:rPr lang="en-US" altLang="zh-TW" sz="4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zh-TW" altLang="en-US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主機</a:t>
            </a:r>
            <a:r>
              <a:rPr lang="en-US" altLang="zh-TW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bits</a:t>
            </a:r>
            <a:r>
              <a:rPr lang="zh-TW" altLang="en-US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全為</a:t>
            </a:r>
            <a:r>
              <a:rPr lang="en-US" altLang="zh-TW" sz="4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lang="zh-TW" altLang="en-US" sz="4000" b="1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49397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1" y="440675"/>
            <a:ext cx="10916569" cy="1616725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計算網段內可用主機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D6F1F90-EFA5-E953-1646-A34FE75CA240}"/>
              </a:ext>
            </a:extLst>
          </p:cNvPr>
          <p:cNvSpPr/>
          <p:nvPr/>
        </p:nvSpPr>
        <p:spPr>
          <a:xfrm>
            <a:off x="88683" y="2348880"/>
            <a:ext cx="8559558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2^(</a:t>
            </a: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主機</a:t>
            </a: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bits)</a:t>
            </a: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數量</a:t>
            </a: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-2</a:t>
            </a:r>
            <a:endParaRPr lang="zh-TW" altLang="en-US" sz="4000" b="1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493B9DC-BF2F-62E3-F3FA-55684D1AF0DB}"/>
              </a:ext>
            </a:extLst>
          </p:cNvPr>
          <p:cNvSpPr/>
          <p:nvPr/>
        </p:nvSpPr>
        <p:spPr>
          <a:xfrm>
            <a:off x="88683" y="4935265"/>
            <a:ext cx="8559558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請計算</a:t>
            </a:r>
            <a:r>
              <a:rPr lang="en-US" altLang="zh-TW" sz="40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12.0.0.0/8</a:t>
            </a:r>
            <a:r>
              <a:rPr lang="zh-TW" altLang="en-US" sz="40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的可用主機數量</a:t>
            </a:r>
            <a:r>
              <a:rPr lang="en-US" altLang="zh-TW" sz="40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zh-TW" altLang="en-US" sz="40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用計算機</a:t>
            </a:r>
            <a:r>
              <a:rPr lang="en-US" altLang="zh-TW" sz="40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endParaRPr lang="zh-TW" altLang="en-US" sz="4000" b="1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3296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1" y="440675"/>
            <a:ext cx="10916569" cy="1616725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來點例子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(C</a:t>
            </a:r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級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IP)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FC31D31-D0ED-DE3F-60C9-805242CAAF57}"/>
              </a:ext>
            </a:extLst>
          </p:cNvPr>
          <p:cNvSpPr/>
          <p:nvPr/>
        </p:nvSpPr>
        <p:spPr>
          <a:xfrm>
            <a:off x="3612453" y="2057400"/>
            <a:ext cx="5782352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192.168.21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</a:t>
            </a:r>
            <a:r>
              <a:rPr lang="en-US" altLang="zh-TW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/24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0E41C0D-6A72-92C4-3102-98AA8F1BC48C}"/>
              </a:ext>
            </a:extLst>
          </p:cNvPr>
          <p:cNvSpPr/>
          <p:nvPr/>
        </p:nvSpPr>
        <p:spPr>
          <a:xfrm>
            <a:off x="638598" y="3044279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11000000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10101000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00010101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endParaRPr lang="zh-TW" altLang="en-US" sz="44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66E23C1-5414-FFF2-D863-D1A2A80E771C}"/>
              </a:ext>
            </a:extLst>
          </p:cNvPr>
          <p:cNvSpPr/>
          <p:nvPr/>
        </p:nvSpPr>
        <p:spPr>
          <a:xfrm>
            <a:off x="638598" y="4800599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11000000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10101000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00010101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endParaRPr lang="zh-TW" altLang="en-US" sz="44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0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A624EE-0276-4374-BFEC-85F52E6EA8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小測驗</a:t>
            </a:r>
            <a:r>
              <a:rPr lang="en-US" altLang="zh-TW" dirty="0"/>
              <a:t>(</a:t>
            </a:r>
            <a:r>
              <a:rPr lang="zh-TW" altLang="en-US" dirty="0"/>
              <a:t>一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6A0524B-09DA-246C-527C-717F30EA5D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53285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94D1F38-2088-661E-112A-7000DB1A5E2B}"/>
              </a:ext>
            </a:extLst>
          </p:cNvPr>
          <p:cNvSpPr/>
          <p:nvPr/>
        </p:nvSpPr>
        <p:spPr>
          <a:xfrm>
            <a:off x="1103272" y="4766535"/>
            <a:ext cx="484940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48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</a:t>
            </a:r>
            <a:r>
              <a:rPr lang="en-US" altLang="zh-TW" sz="4400" b="0" cap="none" spc="0" dirty="0">
                <a:ln w="0"/>
                <a:solidFill>
                  <a:srgbClr val="FF99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76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</a:t>
            </a:r>
            <a:r>
              <a:rPr lang="en-US" altLang="zh-TW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.16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/9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749A872-B5F9-379A-00D3-1D6ACDB74427}"/>
              </a:ext>
            </a:extLst>
          </p:cNvPr>
          <p:cNvSpPr/>
          <p:nvPr/>
        </p:nvSpPr>
        <p:spPr>
          <a:xfrm>
            <a:off x="792290" y="3044279"/>
            <a:ext cx="516038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192.168.1.</a:t>
            </a:r>
            <a:r>
              <a:rPr lang="en-US" altLang="zh-TW" sz="4400" b="0" cap="none" spc="0" dirty="0">
                <a:ln w="0"/>
                <a:solidFill>
                  <a:srgbClr val="FF99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/</a:t>
            </a:r>
            <a:r>
              <a:rPr lang="en-US" altLang="zh-TW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31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3522FEEC-A83A-CCA5-13F3-F5F6E953687E}"/>
              </a:ext>
            </a:extLst>
          </p:cNvPr>
          <p:cNvSpPr txBox="1">
            <a:spLocks/>
          </p:cNvSpPr>
          <p:nvPr/>
        </p:nvSpPr>
        <p:spPr>
          <a:xfrm>
            <a:off x="1003681" y="440675"/>
            <a:ext cx="10916569" cy="161672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計算網段中主機數量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35BCE2D-2386-BAF1-E4BE-70C4E16B3A3C}"/>
              </a:ext>
            </a:extLst>
          </p:cNvPr>
          <p:cNvSpPr/>
          <p:nvPr/>
        </p:nvSpPr>
        <p:spPr>
          <a:xfrm>
            <a:off x="805379" y="3997094"/>
            <a:ext cx="516038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172.16.</a:t>
            </a:r>
            <a:r>
              <a:rPr lang="en-US" altLang="zh-TW" sz="4400" b="0" cap="none" spc="0" dirty="0">
                <a:ln w="0"/>
                <a:solidFill>
                  <a:srgbClr val="FF99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22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.4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/18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1DE9164-704B-22B7-8CD7-000C817EFFBA}"/>
              </a:ext>
            </a:extLst>
          </p:cNvPr>
          <p:cNvSpPr/>
          <p:nvPr/>
        </p:nvSpPr>
        <p:spPr>
          <a:xfrm>
            <a:off x="805379" y="2155972"/>
            <a:ext cx="516038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192.168.1.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/24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605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1" y="440675"/>
            <a:ext cx="10916569" cy="1616725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雜談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- IANA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0E41C0D-6A72-92C4-3102-98AA8F1BC48C}"/>
              </a:ext>
            </a:extLst>
          </p:cNvPr>
          <p:cNvSpPr/>
          <p:nvPr/>
        </p:nvSpPr>
        <p:spPr>
          <a:xfrm>
            <a:off x="1003681" y="2328183"/>
            <a:ext cx="9690089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altLang="zh-TW" sz="4400" b="1" dirty="0"/>
              <a:t>Internet Assigned Numbers Authority</a:t>
            </a:r>
            <a:endParaRPr lang="en-US" altLang="zh-TW" sz="440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zh-TW" altLang="en-US" sz="4400" b="1" dirty="0"/>
              <a:t>管理網際網路中使用的 </a:t>
            </a:r>
            <a:r>
              <a:rPr lang="en-US" altLang="zh-TW" sz="4400" b="1" dirty="0"/>
              <a:t>IP </a:t>
            </a:r>
            <a:r>
              <a:rPr lang="zh-TW" altLang="en-US" sz="4400" b="1" dirty="0"/>
              <a:t>位址</a:t>
            </a:r>
            <a:endParaRPr lang="en-US" altLang="zh-TW" sz="4400" b="1" dirty="0"/>
          </a:p>
        </p:txBody>
      </p:sp>
    </p:spTree>
    <p:extLst>
      <p:ext uri="{BB962C8B-B14F-4D97-AF65-F5344CB8AC3E}">
        <p14:creationId xmlns:p14="http://schemas.microsoft.com/office/powerpoint/2010/main" val="2501837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1" y="440675"/>
            <a:ext cx="10916569" cy="1616725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雜談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- </a:t>
            </a:r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網路的起源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0E41C0D-6A72-92C4-3102-98AA8F1BC48C}"/>
              </a:ext>
            </a:extLst>
          </p:cNvPr>
          <p:cNvSpPr/>
          <p:nvPr/>
        </p:nvSpPr>
        <p:spPr>
          <a:xfrm>
            <a:off x="1003681" y="2328183"/>
            <a:ext cx="4320413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742950" indent="-742950">
              <a:buFont typeface="Arial" panose="020B0604020202020204" pitchFamily="34" charset="0"/>
              <a:buChar char="•"/>
            </a:pPr>
            <a:r>
              <a:rPr lang="zh-TW" altLang="en-US" sz="4400" b="1" dirty="0"/>
              <a:t>美國軍事用途</a:t>
            </a:r>
            <a:endParaRPr lang="en-US" altLang="zh-TW" sz="4400" b="1" dirty="0"/>
          </a:p>
        </p:txBody>
      </p:sp>
    </p:spTree>
    <p:extLst>
      <p:ext uri="{BB962C8B-B14F-4D97-AF65-F5344CB8AC3E}">
        <p14:creationId xmlns:p14="http://schemas.microsoft.com/office/powerpoint/2010/main" val="266904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9F8C379-1FC6-342C-FF9A-6D0F7C43BE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627361"/>
            <a:ext cx="12191998" cy="811272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A61C2782-D772-BD9C-01DA-A2004F3584F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00248E8-E406-43F2-ECE3-6A026654FDE9}"/>
              </a:ext>
            </a:extLst>
          </p:cNvPr>
          <p:cNvSpPr/>
          <p:nvPr/>
        </p:nvSpPr>
        <p:spPr>
          <a:xfrm>
            <a:off x="-2905000" y="1153189"/>
            <a:ext cx="17137904" cy="4320480"/>
          </a:xfrm>
          <a:prstGeom prst="rect">
            <a:avLst/>
          </a:prstGeom>
          <a:solidFill>
            <a:schemeClr val="bg2">
              <a:lumMod val="75000"/>
              <a:alpha val="54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9C1E882-CBF4-3B72-4508-9A3A5C767697}"/>
              </a:ext>
            </a:extLst>
          </p:cNvPr>
          <p:cNvSpPr/>
          <p:nvPr/>
        </p:nvSpPr>
        <p:spPr>
          <a:xfrm>
            <a:off x="4769355" y="2644170"/>
            <a:ext cx="265329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9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華康少女文字W5" panose="040F0509000000000000" pitchFamily="81" charset="-120"/>
                <a:ea typeface="華康少女文字W5" panose="040F0509000000000000" pitchFamily="81" charset="-120"/>
              </a:rPr>
              <a:t>IPv4</a:t>
            </a:r>
            <a:endParaRPr lang="zh-TW" altLang="en-US" sz="96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華康少女文字W5" panose="040F0509000000000000" pitchFamily="81" charset="-120"/>
              <a:ea typeface="華康少女文字W5" panose="040F05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65177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1" y="440675"/>
            <a:ext cx="10916569" cy="1616725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遮罩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(classless)</a:t>
            </a:r>
            <a:b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</a:b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classless inter-domain </a:t>
            </a:r>
            <a:r>
              <a:rPr lang="en-US" altLang="zh-TW" sz="5400" b="1" dirty="0" err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routing,CIDR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D6F1F90-EFA5-E953-1646-A34FE75CA240}"/>
              </a:ext>
            </a:extLst>
          </p:cNvPr>
          <p:cNvSpPr/>
          <p:nvPr/>
        </p:nvSpPr>
        <p:spPr>
          <a:xfrm>
            <a:off x="88683" y="2348880"/>
            <a:ext cx="6979773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可以自己決定</a:t>
            </a:r>
            <a:r>
              <a:rPr lang="en-US" altLang="zh-TW" sz="4000" b="0" i="0" dirty="0">
                <a:solidFill>
                  <a:srgbClr val="000229"/>
                </a:solidFill>
                <a:effectLst/>
                <a:latin typeface="NeverMind"/>
              </a:rPr>
              <a:t>prefix length</a:t>
            </a:r>
            <a:endParaRPr lang="zh-TW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8677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判斷網段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(C</a:t>
            </a:r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級為例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)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86A1322-C7E5-C27F-A4D3-E629A695E0FA}"/>
              </a:ext>
            </a:extLst>
          </p:cNvPr>
          <p:cNvSpPr/>
          <p:nvPr/>
        </p:nvSpPr>
        <p:spPr>
          <a:xfrm>
            <a:off x="3456961" y="2057400"/>
            <a:ext cx="609333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</a:t>
            </a:r>
            <a:r>
              <a:rPr lang="en-US" altLang="zh-TW" sz="4400" b="0" cap="none" spc="0" dirty="0">
                <a:ln w="0"/>
                <a:solidFill>
                  <a:srgbClr val="FF99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98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/</a:t>
            </a:r>
            <a:r>
              <a:rPr lang="en-US" altLang="zh-TW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2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8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C58898A-3F4C-59A3-BDCD-27EDCBB62675}"/>
              </a:ext>
            </a:extLst>
          </p:cNvPr>
          <p:cNvSpPr/>
          <p:nvPr/>
        </p:nvSpPr>
        <p:spPr>
          <a:xfrm>
            <a:off x="682670" y="4212058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</a:t>
            </a:r>
            <a:endParaRPr lang="zh-TW" altLang="en-US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BB6DE55-AC00-99BA-2BAA-C25DCBDF1626}"/>
              </a:ext>
            </a:extLst>
          </p:cNvPr>
          <p:cNvSpPr/>
          <p:nvPr/>
        </p:nvSpPr>
        <p:spPr>
          <a:xfrm>
            <a:off x="682667" y="3479282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11000000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10101000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00100001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01100010</a:t>
            </a:r>
            <a:endParaRPr lang="zh-TW" altLang="en-US" sz="44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1C2E720-C807-17E7-543B-69140AE7552A}"/>
              </a:ext>
            </a:extLst>
          </p:cNvPr>
          <p:cNvSpPr/>
          <p:nvPr/>
        </p:nvSpPr>
        <p:spPr>
          <a:xfrm>
            <a:off x="123981" y="4264225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*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5DB7CAE-FCA4-A91A-FAAE-4296D966D99D}"/>
              </a:ext>
            </a:extLst>
          </p:cNvPr>
          <p:cNvSpPr/>
          <p:nvPr/>
        </p:nvSpPr>
        <p:spPr>
          <a:xfrm>
            <a:off x="682664" y="4994169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11000000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10101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00100001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0110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</a:t>
            </a: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E054A11-43F7-B35F-4781-9B29CC090AC9}"/>
              </a:ext>
            </a:extLst>
          </p:cNvPr>
          <p:cNvCxnSpPr/>
          <p:nvPr/>
        </p:nvCxnSpPr>
        <p:spPr>
          <a:xfrm>
            <a:off x="219461" y="4981499"/>
            <a:ext cx="1197253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1D74FD05-45A7-7951-DAC1-2E475638EEFA}"/>
              </a:ext>
            </a:extLst>
          </p:cNvPr>
          <p:cNvSpPr/>
          <p:nvPr/>
        </p:nvSpPr>
        <p:spPr>
          <a:xfrm>
            <a:off x="1404619" y="5663029"/>
            <a:ext cx="142859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ED8FBCE-54BC-663D-A683-F5C1B8F77D95}"/>
              </a:ext>
            </a:extLst>
          </p:cNvPr>
          <p:cNvSpPr/>
          <p:nvPr/>
        </p:nvSpPr>
        <p:spPr>
          <a:xfrm>
            <a:off x="4269005" y="5663028"/>
            <a:ext cx="142859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168.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EAD6E06-13E8-214C-4655-D273748E6418}"/>
              </a:ext>
            </a:extLst>
          </p:cNvPr>
          <p:cNvSpPr/>
          <p:nvPr/>
        </p:nvSpPr>
        <p:spPr>
          <a:xfrm>
            <a:off x="7343965" y="5663027"/>
            <a:ext cx="111761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33.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82810EE-CCFD-898A-4604-CAC101A3FE8C}"/>
              </a:ext>
            </a:extLst>
          </p:cNvPr>
          <p:cNvSpPr/>
          <p:nvPr/>
        </p:nvSpPr>
        <p:spPr>
          <a:xfrm>
            <a:off x="10052860" y="5663026"/>
            <a:ext cx="111761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.96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7729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2DF1C47A-E33E-F16A-91A7-8EEAC56AEC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5749897"/>
              </p:ext>
            </p:extLst>
          </p:nvPr>
        </p:nvGraphicFramePr>
        <p:xfrm>
          <a:off x="1182000" y="2272045"/>
          <a:ext cx="9828000" cy="2313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2000">
                  <a:extLst>
                    <a:ext uri="{9D8B030D-6E8A-4147-A177-3AD203B41FA5}">
                      <a16:colId xmlns:a16="http://schemas.microsoft.com/office/drawing/2014/main" val="2540228793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764270671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1733182161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2743324917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1888611435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776539526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2311453246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2604549177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1197092558"/>
                    </a:ext>
                  </a:extLst>
                </a:gridCol>
              </a:tblGrid>
              <a:tr h="74547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Size</a:t>
                      </a:r>
                    </a:p>
                    <a:p>
                      <a:pPr algn="ctr"/>
                      <a:r>
                        <a:rPr lang="en-US" altLang="zh-TW" sz="24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(Per subnet)</a:t>
                      </a:r>
                      <a:endParaRPr lang="zh-TW" altLang="en-US" sz="24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128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64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32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16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8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4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578936"/>
                  </a:ext>
                </a:extLst>
              </a:tr>
              <a:tr h="74547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Subnet</a:t>
                      </a:r>
                      <a:endParaRPr lang="zh-TW" altLang="en-US" sz="24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128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192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224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240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248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252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254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255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65631"/>
                  </a:ext>
                </a:extLst>
              </a:tr>
              <a:tr h="74547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CIDR</a:t>
                      </a:r>
                      <a:endParaRPr lang="zh-TW" altLang="en-US" sz="24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/25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/26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/27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/28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/29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/30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/31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/32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75653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9966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CC789DC8-5F14-82FC-8EE4-5DB4DCA8DA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7428528"/>
              </p:ext>
            </p:extLst>
          </p:nvPr>
        </p:nvGraphicFramePr>
        <p:xfrm>
          <a:off x="2371187" y="294701"/>
          <a:ext cx="7449626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2730">
                  <a:extLst>
                    <a:ext uri="{9D8B030D-6E8A-4147-A177-3AD203B41FA5}">
                      <a16:colId xmlns:a16="http://schemas.microsoft.com/office/drawing/2014/main" val="2540228793"/>
                    </a:ext>
                  </a:extLst>
                </a:gridCol>
                <a:gridCol w="779612">
                  <a:extLst>
                    <a:ext uri="{9D8B030D-6E8A-4147-A177-3AD203B41FA5}">
                      <a16:colId xmlns:a16="http://schemas.microsoft.com/office/drawing/2014/main" val="764270671"/>
                    </a:ext>
                  </a:extLst>
                </a:gridCol>
                <a:gridCol w="779612">
                  <a:extLst>
                    <a:ext uri="{9D8B030D-6E8A-4147-A177-3AD203B41FA5}">
                      <a16:colId xmlns:a16="http://schemas.microsoft.com/office/drawing/2014/main" val="1733182161"/>
                    </a:ext>
                  </a:extLst>
                </a:gridCol>
                <a:gridCol w="779612">
                  <a:extLst>
                    <a:ext uri="{9D8B030D-6E8A-4147-A177-3AD203B41FA5}">
                      <a16:colId xmlns:a16="http://schemas.microsoft.com/office/drawing/2014/main" val="2743324917"/>
                    </a:ext>
                  </a:extLst>
                </a:gridCol>
                <a:gridCol w="779612">
                  <a:extLst>
                    <a:ext uri="{9D8B030D-6E8A-4147-A177-3AD203B41FA5}">
                      <a16:colId xmlns:a16="http://schemas.microsoft.com/office/drawing/2014/main" val="1888611435"/>
                    </a:ext>
                  </a:extLst>
                </a:gridCol>
                <a:gridCol w="779612">
                  <a:extLst>
                    <a:ext uri="{9D8B030D-6E8A-4147-A177-3AD203B41FA5}">
                      <a16:colId xmlns:a16="http://schemas.microsoft.com/office/drawing/2014/main" val="776539526"/>
                    </a:ext>
                  </a:extLst>
                </a:gridCol>
                <a:gridCol w="779612">
                  <a:extLst>
                    <a:ext uri="{9D8B030D-6E8A-4147-A177-3AD203B41FA5}">
                      <a16:colId xmlns:a16="http://schemas.microsoft.com/office/drawing/2014/main" val="2311453246"/>
                    </a:ext>
                  </a:extLst>
                </a:gridCol>
                <a:gridCol w="779612">
                  <a:extLst>
                    <a:ext uri="{9D8B030D-6E8A-4147-A177-3AD203B41FA5}">
                      <a16:colId xmlns:a16="http://schemas.microsoft.com/office/drawing/2014/main" val="2604549177"/>
                    </a:ext>
                  </a:extLst>
                </a:gridCol>
                <a:gridCol w="779612">
                  <a:extLst>
                    <a:ext uri="{9D8B030D-6E8A-4147-A177-3AD203B41FA5}">
                      <a16:colId xmlns:a16="http://schemas.microsoft.com/office/drawing/2014/main" val="1197092558"/>
                    </a:ext>
                  </a:extLst>
                </a:gridCol>
              </a:tblGrid>
              <a:tr h="37549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Size</a:t>
                      </a:r>
                      <a:endParaRPr lang="zh-TW" altLang="en-US" sz="24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128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64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32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16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8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4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578936"/>
                  </a:ext>
                </a:extLst>
              </a:tr>
              <a:tr h="37549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Subnet</a:t>
                      </a:r>
                      <a:endParaRPr lang="zh-TW" altLang="en-US" sz="24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128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192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224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240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248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252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254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255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65631"/>
                  </a:ext>
                </a:extLst>
              </a:tr>
              <a:tr h="37549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CIDR</a:t>
                      </a:r>
                      <a:endParaRPr lang="zh-TW" altLang="en-US" sz="24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/25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/26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/27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/28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/29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/30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/31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/32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7565339"/>
                  </a:ext>
                </a:extLst>
              </a:tr>
            </a:tbl>
          </a:graphicData>
        </a:graphic>
      </p:graphicFrame>
      <p:sp>
        <p:nvSpPr>
          <p:cNvPr id="3" name="矩形 2">
            <a:extLst>
              <a:ext uri="{FF2B5EF4-FFF2-40B4-BE49-F238E27FC236}">
                <a16:creationId xmlns:a16="http://schemas.microsoft.com/office/drawing/2014/main" id="{B455ACF4-43AA-949C-5B05-75BDA5AAB338}"/>
              </a:ext>
            </a:extLst>
          </p:cNvPr>
          <p:cNvSpPr/>
          <p:nvPr/>
        </p:nvSpPr>
        <p:spPr>
          <a:xfrm>
            <a:off x="440034" y="1898699"/>
            <a:ext cx="4098916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192.168.33. 0~192.168.33.15</a:t>
            </a:r>
            <a:endParaRPr lang="zh-TW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21B0C4E-1800-C18D-7AA8-769589697C10}"/>
              </a:ext>
            </a:extLst>
          </p:cNvPr>
          <p:cNvSpPr/>
          <p:nvPr/>
        </p:nvSpPr>
        <p:spPr>
          <a:xfrm>
            <a:off x="440034" y="2822029"/>
            <a:ext cx="3955014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192.168.33.16~192.168.33.31</a:t>
            </a:r>
            <a:endParaRPr lang="zh-TW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6005982-B0DF-559D-082B-D1517859998D}"/>
              </a:ext>
            </a:extLst>
          </p:cNvPr>
          <p:cNvSpPr/>
          <p:nvPr/>
        </p:nvSpPr>
        <p:spPr>
          <a:xfrm>
            <a:off x="440034" y="3745359"/>
            <a:ext cx="3955014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192.168.33.32~192.168.33.47</a:t>
            </a:r>
            <a:endParaRPr lang="zh-TW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D453EF5-8395-42AF-1F7D-0FCE2C557A1D}"/>
              </a:ext>
            </a:extLst>
          </p:cNvPr>
          <p:cNvSpPr/>
          <p:nvPr/>
        </p:nvSpPr>
        <p:spPr>
          <a:xfrm>
            <a:off x="421598" y="4635262"/>
            <a:ext cx="3955014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192.168.33.48~192.168.33.63</a:t>
            </a:r>
            <a:endParaRPr lang="zh-TW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54A3E59-5112-4CC5-64E1-A63F45438FB2}"/>
              </a:ext>
            </a:extLst>
          </p:cNvPr>
          <p:cNvSpPr/>
          <p:nvPr/>
        </p:nvSpPr>
        <p:spPr>
          <a:xfrm>
            <a:off x="403161" y="5522326"/>
            <a:ext cx="3955014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192.168.33.48~192.168.33.63</a:t>
            </a:r>
            <a:endParaRPr lang="zh-TW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EABFBAD-C4D1-76F9-67DB-B5D5348F7410}"/>
              </a:ext>
            </a:extLst>
          </p:cNvPr>
          <p:cNvSpPr/>
          <p:nvPr/>
        </p:nvSpPr>
        <p:spPr>
          <a:xfrm>
            <a:off x="5747496" y="1898699"/>
            <a:ext cx="4098916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192.168.33.64~192.168.33.79</a:t>
            </a:r>
            <a:endParaRPr lang="zh-TW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32141F0-07D7-B5E5-78E3-B5FA3D6AC31F}"/>
              </a:ext>
            </a:extLst>
          </p:cNvPr>
          <p:cNvSpPr/>
          <p:nvPr/>
        </p:nvSpPr>
        <p:spPr>
          <a:xfrm>
            <a:off x="5747496" y="2822029"/>
            <a:ext cx="3955014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192.168.33.80~192.168.33.95</a:t>
            </a:r>
            <a:endParaRPr lang="zh-TW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F27C005-EEC1-223E-2A8F-209945126A9D}"/>
              </a:ext>
            </a:extLst>
          </p:cNvPr>
          <p:cNvSpPr/>
          <p:nvPr/>
        </p:nvSpPr>
        <p:spPr>
          <a:xfrm>
            <a:off x="5747495" y="3745359"/>
            <a:ext cx="4098915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192.168.33.96~192.168.33.111</a:t>
            </a:r>
            <a:endParaRPr lang="zh-TW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26546A4-5A27-5E4E-FF4B-2F1F1617A9DC}"/>
              </a:ext>
            </a:extLst>
          </p:cNvPr>
          <p:cNvSpPr/>
          <p:nvPr/>
        </p:nvSpPr>
        <p:spPr>
          <a:xfrm>
            <a:off x="5729060" y="4635262"/>
            <a:ext cx="4252222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192.168.33.112~192.168.33.127</a:t>
            </a:r>
            <a:endParaRPr lang="zh-TW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1D76EA5-EA60-F661-79BF-0D8ABBD6877B}"/>
              </a:ext>
            </a:extLst>
          </p:cNvPr>
          <p:cNvSpPr/>
          <p:nvPr/>
        </p:nvSpPr>
        <p:spPr>
          <a:xfrm>
            <a:off x="5710622" y="5522326"/>
            <a:ext cx="4135787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TW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192.168.33.128~192.168.33.34</a:t>
            </a:r>
            <a:endParaRPr lang="zh-TW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5FE42B7-65A8-CA3B-BAA7-91686ACD1556}"/>
              </a:ext>
            </a:extLst>
          </p:cNvPr>
          <p:cNvSpPr/>
          <p:nvPr/>
        </p:nvSpPr>
        <p:spPr>
          <a:xfrm>
            <a:off x="8143644" y="6074673"/>
            <a:ext cx="492443" cy="400110"/>
          </a:xfrm>
          <a:prstGeom prst="rect">
            <a:avLst/>
          </a:prstGeom>
          <a:noFill/>
        </p:spPr>
        <p:txBody>
          <a:bodyPr vert="eaVert" wrap="square" lIns="91440" tIns="45720" rIns="91440" bIns="45720">
            <a:spAutoFit/>
          </a:bodyPr>
          <a:lstStyle/>
          <a:p>
            <a:r>
              <a:rPr lang="en-US" altLang="zh-TW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…</a:t>
            </a:r>
            <a:endParaRPr lang="zh-TW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8653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2327B3F4-269F-8CCE-E9F8-A26331252C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2832223"/>
              </p:ext>
            </p:extLst>
          </p:nvPr>
        </p:nvGraphicFramePr>
        <p:xfrm>
          <a:off x="1164000" y="1526570"/>
          <a:ext cx="9864000" cy="3804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8000">
                  <a:extLst>
                    <a:ext uri="{9D8B030D-6E8A-4147-A177-3AD203B41FA5}">
                      <a16:colId xmlns:a16="http://schemas.microsoft.com/office/drawing/2014/main" val="2540228793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764270671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1733182161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2743324917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1888611435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776539526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2311453246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2604549177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1197092558"/>
                    </a:ext>
                  </a:extLst>
                </a:gridCol>
              </a:tblGrid>
              <a:tr h="74547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Size</a:t>
                      </a:r>
                    </a:p>
                    <a:p>
                      <a:pPr algn="ctr"/>
                      <a:r>
                        <a:rPr lang="en-US" altLang="zh-TW" sz="24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(Per subnet)</a:t>
                      </a:r>
                      <a:endParaRPr lang="zh-TW" altLang="en-US" sz="24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en-US" altLang="zh-TW" sz="2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2^(</a:t>
                      </a:r>
                      <a:r>
                        <a:rPr lang="zh-TW" altLang="en-US" sz="2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主機</a:t>
                      </a:r>
                      <a:r>
                        <a:rPr lang="en-US" altLang="zh-TW" sz="2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bits)</a:t>
                      </a:r>
                      <a:r>
                        <a:rPr lang="zh-TW" altLang="en-US" sz="2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 </a:t>
                      </a:r>
                      <a:r>
                        <a:rPr lang="en-US" altLang="zh-TW" sz="24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+1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64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32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16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8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4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zh-TW" sz="24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</a:t>
                      </a:r>
                      <a:endParaRPr lang="zh-TW" altLang="en-US" sz="24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578936"/>
                  </a:ext>
                </a:extLst>
              </a:tr>
              <a:tr h="74547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Subnet</a:t>
                      </a:r>
                      <a:endParaRPr lang="zh-TW" altLang="en-US" sz="24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128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192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224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240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248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252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254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TW" sz="2400" kern="12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255</a:t>
                      </a:r>
                      <a:endParaRPr lang="zh-TW" altLang="en-US" sz="2400" kern="12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65631"/>
                  </a:ext>
                </a:extLst>
              </a:tr>
              <a:tr h="745475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CIDR</a:t>
                      </a:r>
                      <a:endParaRPr lang="zh-TW" altLang="en-US" sz="24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/25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/26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/27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/28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/29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/30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/31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Consolas" panose="020B0609020204030204" pitchFamily="49" charset="0"/>
                        </a:rPr>
                        <a:t>/32</a:t>
                      </a:r>
                      <a:endParaRPr lang="zh-TW" altLang="en-US" sz="2400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7565339"/>
                  </a:ext>
                </a:extLst>
              </a:tr>
              <a:tr h="745475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24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/17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/18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/19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/20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/21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/22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/23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2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X</a:t>
                      </a:r>
                      <a:endParaRPr lang="zh-TW" altLang="en-US" sz="3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1402733"/>
                  </a:ext>
                </a:extLst>
              </a:tr>
              <a:tr h="745475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24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/9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/10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/11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/12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/13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/14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/15</a:t>
                      </a:r>
                      <a:endParaRPr lang="zh-TW" altLang="en-US" sz="24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20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+mn-cs"/>
                        </a:rPr>
                        <a:t>X</a:t>
                      </a:r>
                      <a:endParaRPr lang="zh-TW" altLang="en-US" sz="3200" kern="12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10522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2624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判斷網段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(C</a:t>
            </a:r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級為例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)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86A1322-C7E5-C27F-A4D3-E629A695E0FA}"/>
              </a:ext>
            </a:extLst>
          </p:cNvPr>
          <p:cNvSpPr/>
          <p:nvPr/>
        </p:nvSpPr>
        <p:spPr>
          <a:xfrm>
            <a:off x="3456961" y="2057400"/>
            <a:ext cx="609333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192.168.33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</a:t>
            </a:r>
            <a:r>
              <a:rPr lang="en-US" altLang="zh-TW" sz="4400" b="0" cap="none" spc="0" dirty="0">
                <a:ln w="0"/>
                <a:solidFill>
                  <a:srgbClr val="FF99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98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/</a:t>
            </a:r>
            <a:r>
              <a:rPr lang="en-US" altLang="zh-TW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2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8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C58898A-3F4C-59A3-BDCD-27EDCBB62675}"/>
              </a:ext>
            </a:extLst>
          </p:cNvPr>
          <p:cNvSpPr/>
          <p:nvPr/>
        </p:nvSpPr>
        <p:spPr>
          <a:xfrm>
            <a:off x="682670" y="4212058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</a:t>
            </a:r>
            <a:endParaRPr lang="zh-TW" altLang="en-US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BB6DE55-AC00-99BA-2BAA-C25DCBDF1626}"/>
              </a:ext>
            </a:extLst>
          </p:cNvPr>
          <p:cNvSpPr/>
          <p:nvPr/>
        </p:nvSpPr>
        <p:spPr>
          <a:xfrm>
            <a:off x="682667" y="3479282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11000000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10101000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00100001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01100010</a:t>
            </a:r>
            <a:endParaRPr lang="zh-TW" altLang="en-US" sz="44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1C2E720-C807-17E7-543B-69140AE7552A}"/>
              </a:ext>
            </a:extLst>
          </p:cNvPr>
          <p:cNvSpPr/>
          <p:nvPr/>
        </p:nvSpPr>
        <p:spPr>
          <a:xfrm>
            <a:off x="123981" y="4264225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*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5DB7CAE-FCA4-A91A-FAAE-4296D966D99D}"/>
              </a:ext>
            </a:extLst>
          </p:cNvPr>
          <p:cNvSpPr/>
          <p:nvPr/>
        </p:nvSpPr>
        <p:spPr>
          <a:xfrm>
            <a:off x="682664" y="4994169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11000000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10101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00100001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0110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</a:t>
            </a: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E054A11-43F7-B35F-4781-9B29CC090AC9}"/>
              </a:ext>
            </a:extLst>
          </p:cNvPr>
          <p:cNvCxnSpPr/>
          <p:nvPr/>
        </p:nvCxnSpPr>
        <p:spPr>
          <a:xfrm>
            <a:off x="219461" y="4981499"/>
            <a:ext cx="1197253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1D74FD05-45A7-7951-DAC1-2E475638EEFA}"/>
              </a:ext>
            </a:extLst>
          </p:cNvPr>
          <p:cNvSpPr/>
          <p:nvPr/>
        </p:nvSpPr>
        <p:spPr>
          <a:xfrm>
            <a:off x="1404619" y="5663029"/>
            <a:ext cx="142859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ED8FBCE-54BC-663D-A683-F5C1B8F77D95}"/>
              </a:ext>
            </a:extLst>
          </p:cNvPr>
          <p:cNvSpPr/>
          <p:nvPr/>
        </p:nvSpPr>
        <p:spPr>
          <a:xfrm>
            <a:off x="4269005" y="5663028"/>
            <a:ext cx="142859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168.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EAD6E06-13E8-214C-4655-D273748E6418}"/>
              </a:ext>
            </a:extLst>
          </p:cNvPr>
          <p:cNvSpPr/>
          <p:nvPr/>
        </p:nvSpPr>
        <p:spPr>
          <a:xfrm>
            <a:off x="7343965" y="5663027"/>
            <a:ext cx="111761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33.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82810EE-CCFD-898A-4604-CAC101A3FE8C}"/>
              </a:ext>
            </a:extLst>
          </p:cNvPr>
          <p:cNvSpPr/>
          <p:nvPr/>
        </p:nvSpPr>
        <p:spPr>
          <a:xfrm>
            <a:off x="10052860" y="5663026"/>
            <a:ext cx="111761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.96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FCC65C9C-6FF0-06FE-D5D7-0FF77E8F3A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5601513"/>
              </p:ext>
            </p:extLst>
          </p:nvPr>
        </p:nvGraphicFramePr>
        <p:xfrm>
          <a:off x="7010400" y="665498"/>
          <a:ext cx="4526339" cy="1065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5059">
                  <a:extLst>
                    <a:ext uri="{9D8B030D-6E8A-4147-A177-3AD203B41FA5}">
                      <a16:colId xmlns:a16="http://schemas.microsoft.com/office/drawing/2014/main" val="2540228793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764270671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1733182161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2743324917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1888611435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776539526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2311453246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2604549177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1197092558"/>
                    </a:ext>
                  </a:extLst>
                </a:gridCol>
              </a:tblGrid>
              <a:tr h="37901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Size</a:t>
                      </a:r>
                    </a:p>
                    <a:p>
                      <a:pPr algn="ctr"/>
                      <a:r>
                        <a:rPr lang="en-US" altLang="zh-TW" sz="11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(Per subnet)</a:t>
                      </a:r>
                      <a:endParaRPr lang="zh-TW" altLang="en-US" sz="11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128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64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32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16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8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4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578936"/>
                  </a:ext>
                </a:extLst>
              </a:tr>
              <a:tr h="34333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Subnet</a:t>
                      </a:r>
                      <a:endParaRPr lang="zh-TW" altLang="en-US" sz="11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128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192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224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240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248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252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254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255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65631"/>
                  </a:ext>
                </a:extLst>
              </a:tr>
              <a:tr h="34333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CIDR</a:t>
                      </a:r>
                      <a:endParaRPr lang="zh-TW" altLang="en-US" sz="11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/25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/26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/27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/28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/29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/30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/31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/32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75653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60161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判斷網段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(A</a:t>
            </a:r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級為例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)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86A1322-C7E5-C27F-A4D3-E629A695E0FA}"/>
              </a:ext>
            </a:extLst>
          </p:cNvPr>
          <p:cNvSpPr/>
          <p:nvPr/>
        </p:nvSpPr>
        <p:spPr>
          <a:xfrm>
            <a:off x="3767942" y="2057400"/>
            <a:ext cx="547137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</a:t>
            </a:r>
            <a:r>
              <a:rPr lang="en-US" altLang="zh-TW" sz="4400" dirty="0">
                <a:ln w="0"/>
                <a:solidFill>
                  <a:srgbClr val="FF99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34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1 . 1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/11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C58898A-3F4C-59A3-BDCD-27EDCBB62675}"/>
              </a:ext>
            </a:extLst>
          </p:cNvPr>
          <p:cNvSpPr/>
          <p:nvPr/>
        </p:nvSpPr>
        <p:spPr>
          <a:xfrm>
            <a:off x="682665" y="4212058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endParaRPr lang="zh-TW" altLang="en-US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BB6DE55-AC00-99BA-2BAA-C25DCBDF1626}"/>
              </a:ext>
            </a:extLst>
          </p:cNvPr>
          <p:cNvSpPr/>
          <p:nvPr/>
        </p:nvSpPr>
        <p:spPr>
          <a:xfrm>
            <a:off x="682666" y="3479282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00001010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00100010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00000001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00000001</a:t>
            </a:r>
            <a:endParaRPr lang="zh-TW" altLang="en-US" sz="44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1C2E720-C807-17E7-543B-69140AE7552A}"/>
              </a:ext>
            </a:extLst>
          </p:cNvPr>
          <p:cNvSpPr/>
          <p:nvPr/>
        </p:nvSpPr>
        <p:spPr>
          <a:xfrm>
            <a:off x="123981" y="4264225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*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5DB7CAE-FCA4-A91A-FAAE-4296D966D99D}"/>
              </a:ext>
            </a:extLst>
          </p:cNvPr>
          <p:cNvSpPr/>
          <p:nvPr/>
        </p:nvSpPr>
        <p:spPr>
          <a:xfrm>
            <a:off x="682662" y="4994169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00001010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001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E054A11-43F7-B35F-4781-9B29CC090AC9}"/>
              </a:ext>
            </a:extLst>
          </p:cNvPr>
          <p:cNvCxnSpPr/>
          <p:nvPr/>
        </p:nvCxnSpPr>
        <p:spPr>
          <a:xfrm>
            <a:off x="219461" y="4981499"/>
            <a:ext cx="1197253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1D74FD05-45A7-7951-DAC1-2E475638EEFA}"/>
              </a:ext>
            </a:extLst>
          </p:cNvPr>
          <p:cNvSpPr/>
          <p:nvPr/>
        </p:nvSpPr>
        <p:spPr>
          <a:xfrm>
            <a:off x="1560110" y="5663029"/>
            <a:ext cx="111761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ED8FBCE-54BC-663D-A683-F5C1B8F77D95}"/>
              </a:ext>
            </a:extLst>
          </p:cNvPr>
          <p:cNvSpPr/>
          <p:nvPr/>
        </p:nvSpPr>
        <p:spPr>
          <a:xfrm>
            <a:off x="4424495" y="5663028"/>
            <a:ext cx="111761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32.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EAD6E06-13E8-214C-4655-D273748E6418}"/>
              </a:ext>
            </a:extLst>
          </p:cNvPr>
          <p:cNvSpPr/>
          <p:nvPr/>
        </p:nvSpPr>
        <p:spPr>
          <a:xfrm>
            <a:off x="7499457" y="5663027"/>
            <a:ext cx="80663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0.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82810EE-CCFD-898A-4604-CAC101A3FE8C}"/>
              </a:ext>
            </a:extLst>
          </p:cNvPr>
          <p:cNvSpPr/>
          <p:nvPr/>
        </p:nvSpPr>
        <p:spPr>
          <a:xfrm>
            <a:off x="10363842" y="5663026"/>
            <a:ext cx="49564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0C510F2A-9FF9-784B-7EA3-61299AB25D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9425954"/>
              </p:ext>
            </p:extLst>
          </p:nvPr>
        </p:nvGraphicFramePr>
        <p:xfrm>
          <a:off x="7010400" y="665498"/>
          <a:ext cx="4526339" cy="1065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5059">
                  <a:extLst>
                    <a:ext uri="{9D8B030D-6E8A-4147-A177-3AD203B41FA5}">
                      <a16:colId xmlns:a16="http://schemas.microsoft.com/office/drawing/2014/main" val="2540228793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764270671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1733182161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2743324917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1888611435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776539526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2311453246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2604549177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1197092558"/>
                    </a:ext>
                  </a:extLst>
                </a:gridCol>
              </a:tblGrid>
              <a:tr h="37901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Size</a:t>
                      </a:r>
                    </a:p>
                    <a:p>
                      <a:pPr algn="ctr"/>
                      <a:r>
                        <a:rPr lang="en-US" altLang="zh-TW" sz="11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(Per subnet)</a:t>
                      </a:r>
                      <a:endParaRPr lang="zh-TW" altLang="en-US" sz="11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128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64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32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16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8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4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578936"/>
                  </a:ext>
                </a:extLst>
              </a:tr>
              <a:tr h="34333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Subnet</a:t>
                      </a:r>
                      <a:endParaRPr lang="zh-TW" altLang="en-US" sz="11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128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192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224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240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248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252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254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255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65631"/>
                  </a:ext>
                </a:extLst>
              </a:tr>
              <a:tr h="34333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CIDR</a:t>
                      </a:r>
                      <a:endParaRPr lang="zh-TW" altLang="en-US" sz="11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/25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/26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/27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/28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/29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/30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/31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/32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75653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3068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小練習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86A1322-C7E5-C27F-A4D3-E629A695E0FA}"/>
              </a:ext>
            </a:extLst>
          </p:cNvPr>
          <p:cNvSpPr/>
          <p:nvPr/>
        </p:nvSpPr>
        <p:spPr>
          <a:xfrm>
            <a:off x="4234417" y="2057400"/>
            <a:ext cx="4538422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48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</a:t>
            </a:r>
            <a:r>
              <a:rPr lang="en-US" altLang="zh-TW" sz="4400" b="0" cap="none" spc="0" dirty="0">
                <a:ln w="0"/>
                <a:solidFill>
                  <a:srgbClr val="FF99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76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</a:t>
            </a:r>
            <a:r>
              <a:rPr lang="en-US" altLang="zh-TW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. 16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endParaRPr lang="en-US" altLang="zh-TW" sz="4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  <a:p>
            <a:pPr algn="ctr"/>
            <a:r>
              <a:rPr lang="en-US" altLang="zh-TW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255.128.0.0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C58898A-3F4C-59A3-BDCD-27EDCBB62675}"/>
              </a:ext>
            </a:extLst>
          </p:cNvPr>
          <p:cNvSpPr/>
          <p:nvPr/>
        </p:nvSpPr>
        <p:spPr>
          <a:xfrm>
            <a:off x="682665" y="4212058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endParaRPr lang="zh-TW" altLang="en-US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BB6DE55-AC00-99BA-2BAA-C25DCBDF1626}"/>
              </a:ext>
            </a:extLst>
          </p:cNvPr>
          <p:cNvSpPr/>
          <p:nvPr/>
        </p:nvSpPr>
        <p:spPr>
          <a:xfrm>
            <a:off x="712037" y="3621282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00110000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1001100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00000011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00010000</a:t>
            </a:r>
            <a:endParaRPr lang="zh-TW" altLang="en-US" sz="44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1C2E720-C807-17E7-543B-69140AE7552A}"/>
              </a:ext>
            </a:extLst>
          </p:cNvPr>
          <p:cNvSpPr/>
          <p:nvPr/>
        </p:nvSpPr>
        <p:spPr>
          <a:xfrm>
            <a:off x="123981" y="4264225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*</a:t>
            </a: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E054A11-43F7-B35F-4781-9B29CC090AC9}"/>
              </a:ext>
            </a:extLst>
          </p:cNvPr>
          <p:cNvCxnSpPr/>
          <p:nvPr/>
        </p:nvCxnSpPr>
        <p:spPr>
          <a:xfrm>
            <a:off x="219461" y="4981499"/>
            <a:ext cx="1197253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8" name="Picture 4" descr="20張超好笑【快還要更快】梗圖！快來看看網友們的搞笑創作！">
            <a:extLst>
              <a:ext uri="{FF2B5EF4-FFF2-40B4-BE49-F238E27FC236}">
                <a16:creationId xmlns:a16="http://schemas.microsoft.com/office/drawing/2014/main" id="{05B1545B-1257-C8CA-9CE8-CB5B9D3B04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6077" y="773312"/>
            <a:ext cx="2034844" cy="1146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00CCDB4C-FFF1-7A25-C891-572BB80984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3575101"/>
              </p:ext>
            </p:extLst>
          </p:nvPr>
        </p:nvGraphicFramePr>
        <p:xfrm>
          <a:off x="7010400" y="665498"/>
          <a:ext cx="4526339" cy="1065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5059">
                  <a:extLst>
                    <a:ext uri="{9D8B030D-6E8A-4147-A177-3AD203B41FA5}">
                      <a16:colId xmlns:a16="http://schemas.microsoft.com/office/drawing/2014/main" val="2540228793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764270671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1733182161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2743324917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1888611435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776539526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2311453246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2604549177"/>
                    </a:ext>
                  </a:extLst>
                </a:gridCol>
                <a:gridCol w="447660">
                  <a:extLst>
                    <a:ext uri="{9D8B030D-6E8A-4147-A177-3AD203B41FA5}">
                      <a16:colId xmlns:a16="http://schemas.microsoft.com/office/drawing/2014/main" val="1197092558"/>
                    </a:ext>
                  </a:extLst>
                </a:gridCol>
              </a:tblGrid>
              <a:tr h="37901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Size</a:t>
                      </a:r>
                    </a:p>
                    <a:p>
                      <a:pPr algn="ctr"/>
                      <a:r>
                        <a:rPr lang="en-US" altLang="zh-TW" sz="11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(Per subnet)</a:t>
                      </a:r>
                      <a:endParaRPr lang="zh-TW" altLang="en-US" sz="11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128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64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32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16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8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4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</a:t>
                      </a:r>
                      <a:endParaRPr lang="zh-TW" altLang="en-US" sz="11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578936"/>
                  </a:ext>
                </a:extLst>
              </a:tr>
              <a:tr h="34333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Subnet</a:t>
                      </a:r>
                      <a:endParaRPr lang="zh-TW" altLang="en-US" sz="11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128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192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224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240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248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252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254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255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65631"/>
                  </a:ext>
                </a:extLst>
              </a:tr>
              <a:tr h="34333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CIDR</a:t>
                      </a:r>
                      <a:endParaRPr lang="zh-TW" altLang="en-US" sz="11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/25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/26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/27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/28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/29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/30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/31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/32</a:t>
                      </a:r>
                      <a:endParaRPr lang="zh-TW" altLang="en-US" sz="11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42113" marR="42113" marT="21057" marB="21057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75653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40044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91D338-1897-6599-2F4B-B03BD2AF2D8F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小結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1B1606C-1B50-06EA-117F-9F59D2C7CCF4}"/>
              </a:ext>
            </a:extLst>
          </p:cNvPr>
          <p:cNvSpPr/>
          <p:nvPr/>
        </p:nvSpPr>
        <p:spPr>
          <a:xfrm>
            <a:off x="1003681" y="2328183"/>
            <a:ext cx="6821098" cy="48320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742950" indent="-742950">
              <a:buFont typeface="Arial" panose="020B0604020202020204" pitchFamily="34" charset="0"/>
              <a:buChar char="•"/>
            </a:pPr>
            <a:r>
              <a:rPr lang="zh-TW" altLang="en-US" sz="4400" b="1" dirty="0"/>
              <a:t>網路</a:t>
            </a:r>
            <a:r>
              <a:rPr lang="en-US" altLang="zh-TW" sz="4400" b="1" dirty="0"/>
              <a:t>ID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zh-TW" altLang="en-US" sz="4400" b="1" dirty="0"/>
              <a:t>廣播位址</a:t>
            </a:r>
            <a:endParaRPr lang="en-US" altLang="zh-TW" sz="4400" b="1" dirty="0"/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zh-TW" altLang="en-US" sz="4400" b="1" dirty="0"/>
              <a:t>第一個可用</a:t>
            </a:r>
            <a:r>
              <a:rPr lang="en-US" altLang="zh-TW" sz="4400" b="1" dirty="0"/>
              <a:t>IP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zh-TW" altLang="en-US" sz="4400" b="1" dirty="0"/>
              <a:t>最後一個可用</a:t>
            </a:r>
            <a:r>
              <a:rPr lang="en-US" altLang="zh-TW" sz="4400" b="1" dirty="0"/>
              <a:t>IP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zh-TW" altLang="en-US" sz="4400" b="1" dirty="0"/>
              <a:t>下一個網段</a:t>
            </a:r>
            <a:endParaRPr lang="en-US" altLang="zh-TW" sz="4400" b="1" dirty="0"/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zh-TW" altLang="en-US" sz="4400" b="1" dirty="0"/>
              <a:t>子網路</a:t>
            </a:r>
            <a:r>
              <a:rPr lang="en-US" altLang="zh-TW" sz="4400" b="1" dirty="0"/>
              <a:t>IP</a:t>
            </a:r>
            <a:r>
              <a:rPr lang="zh-TW" altLang="en-US" sz="4400" b="1" dirty="0"/>
              <a:t>數量</a:t>
            </a:r>
            <a:r>
              <a:rPr lang="en-US" altLang="zh-TW" sz="4400" b="1" dirty="0"/>
              <a:t>(256-mask)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endParaRPr lang="en-US" altLang="zh-TW" sz="4400" b="1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BB5EA381-E4E8-34D3-1495-D27E37C731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0528548"/>
              </p:ext>
            </p:extLst>
          </p:nvPr>
        </p:nvGraphicFramePr>
        <p:xfrm>
          <a:off x="4894510" y="604587"/>
          <a:ext cx="7297490" cy="17235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3650">
                  <a:extLst>
                    <a:ext uri="{9D8B030D-6E8A-4147-A177-3AD203B41FA5}">
                      <a16:colId xmlns:a16="http://schemas.microsoft.com/office/drawing/2014/main" val="2540228793"/>
                    </a:ext>
                  </a:extLst>
                </a:gridCol>
                <a:gridCol w="721730">
                  <a:extLst>
                    <a:ext uri="{9D8B030D-6E8A-4147-A177-3AD203B41FA5}">
                      <a16:colId xmlns:a16="http://schemas.microsoft.com/office/drawing/2014/main" val="764270671"/>
                    </a:ext>
                  </a:extLst>
                </a:gridCol>
                <a:gridCol w="721730">
                  <a:extLst>
                    <a:ext uri="{9D8B030D-6E8A-4147-A177-3AD203B41FA5}">
                      <a16:colId xmlns:a16="http://schemas.microsoft.com/office/drawing/2014/main" val="1733182161"/>
                    </a:ext>
                  </a:extLst>
                </a:gridCol>
                <a:gridCol w="721730">
                  <a:extLst>
                    <a:ext uri="{9D8B030D-6E8A-4147-A177-3AD203B41FA5}">
                      <a16:colId xmlns:a16="http://schemas.microsoft.com/office/drawing/2014/main" val="2743324917"/>
                    </a:ext>
                  </a:extLst>
                </a:gridCol>
                <a:gridCol w="721730">
                  <a:extLst>
                    <a:ext uri="{9D8B030D-6E8A-4147-A177-3AD203B41FA5}">
                      <a16:colId xmlns:a16="http://schemas.microsoft.com/office/drawing/2014/main" val="1888611435"/>
                    </a:ext>
                  </a:extLst>
                </a:gridCol>
                <a:gridCol w="721730">
                  <a:extLst>
                    <a:ext uri="{9D8B030D-6E8A-4147-A177-3AD203B41FA5}">
                      <a16:colId xmlns:a16="http://schemas.microsoft.com/office/drawing/2014/main" val="776539526"/>
                    </a:ext>
                  </a:extLst>
                </a:gridCol>
                <a:gridCol w="721730">
                  <a:extLst>
                    <a:ext uri="{9D8B030D-6E8A-4147-A177-3AD203B41FA5}">
                      <a16:colId xmlns:a16="http://schemas.microsoft.com/office/drawing/2014/main" val="2311453246"/>
                    </a:ext>
                  </a:extLst>
                </a:gridCol>
                <a:gridCol w="721730">
                  <a:extLst>
                    <a:ext uri="{9D8B030D-6E8A-4147-A177-3AD203B41FA5}">
                      <a16:colId xmlns:a16="http://schemas.microsoft.com/office/drawing/2014/main" val="2604549177"/>
                    </a:ext>
                  </a:extLst>
                </a:gridCol>
                <a:gridCol w="721730">
                  <a:extLst>
                    <a:ext uri="{9D8B030D-6E8A-4147-A177-3AD203B41FA5}">
                      <a16:colId xmlns:a16="http://schemas.microsoft.com/office/drawing/2014/main" val="1197092558"/>
                    </a:ext>
                  </a:extLst>
                </a:gridCol>
              </a:tblGrid>
              <a:tr h="61106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Size</a:t>
                      </a:r>
                    </a:p>
                    <a:p>
                      <a:pPr algn="ctr"/>
                      <a:r>
                        <a:rPr lang="en-US" altLang="zh-TW" sz="18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(Per subnet)</a:t>
                      </a:r>
                      <a:endParaRPr lang="zh-TW" altLang="en-US" sz="18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128</a:t>
                      </a:r>
                      <a:endParaRPr lang="zh-TW" altLang="en-US" sz="18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64</a:t>
                      </a:r>
                      <a:endParaRPr lang="zh-TW" altLang="en-US" sz="18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32</a:t>
                      </a:r>
                      <a:endParaRPr lang="zh-TW" altLang="en-US" sz="18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16</a:t>
                      </a:r>
                      <a:endParaRPr lang="zh-TW" altLang="en-US" sz="18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8</a:t>
                      </a:r>
                      <a:endParaRPr lang="zh-TW" altLang="en-US" sz="18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4</a:t>
                      </a:r>
                      <a:endParaRPr lang="zh-TW" altLang="en-US" sz="18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</a:t>
                      </a:r>
                      <a:endParaRPr lang="zh-TW" altLang="en-US" sz="18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</a:t>
                      </a:r>
                      <a:endParaRPr lang="zh-TW" altLang="en-US" sz="18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578936"/>
                  </a:ext>
                </a:extLst>
              </a:tr>
              <a:tr h="5535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Subnet</a:t>
                      </a:r>
                      <a:endParaRPr lang="zh-TW" altLang="en-US" sz="18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128</a:t>
                      </a:r>
                      <a:endParaRPr lang="zh-TW" altLang="en-US" sz="18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192</a:t>
                      </a:r>
                      <a:endParaRPr lang="zh-TW" altLang="en-US" sz="18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224</a:t>
                      </a:r>
                      <a:endParaRPr lang="zh-TW" altLang="en-US" sz="18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240</a:t>
                      </a:r>
                      <a:endParaRPr lang="zh-TW" altLang="en-US" sz="18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248</a:t>
                      </a:r>
                      <a:endParaRPr lang="zh-TW" altLang="en-US" sz="18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252</a:t>
                      </a:r>
                      <a:endParaRPr lang="zh-TW" altLang="en-US" sz="18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254</a:t>
                      </a:r>
                      <a:endParaRPr lang="zh-TW" altLang="en-US" sz="18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255</a:t>
                      </a:r>
                      <a:endParaRPr lang="zh-TW" altLang="en-US" sz="18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7565631"/>
                  </a:ext>
                </a:extLst>
              </a:tr>
              <a:tr h="5535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CIDR</a:t>
                      </a:r>
                      <a:endParaRPr lang="zh-TW" altLang="en-US" sz="18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/25</a:t>
                      </a:r>
                      <a:endParaRPr lang="zh-TW" altLang="en-US" sz="18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/26</a:t>
                      </a:r>
                      <a:endParaRPr lang="zh-TW" altLang="en-US" sz="18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/27</a:t>
                      </a:r>
                      <a:endParaRPr lang="zh-TW" altLang="en-US" sz="18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/28</a:t>
                      </a:r>
                      <a:endParaRPr lang="zh-TW" altLang="en-US" sz="18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/29</a:t>
                      </a:r>
                      <a:endParaRPr lang="zh-TW" altLang="en-US" sz="18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/30</a:t>
                      </a:r>
                      <a:endParaRPr lang="zh-TW" altLang="en-US" sz="18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/31</a:t>
                      </a:r>
                      <a:endParaRPr lang="zh-TW" altLang="en-US" sz="18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/32</a:t>
                      </a:r>
                      <a:endParaRPr lang="zh-TW" altLang="en-US" sz="18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 marL="67896" marR="67896" marT="33949" marB="33949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75653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8252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 fontScale="90000"/>
          </a:bodyPr>
          <a:lstStyle/>
          <a:p>
            <a:r>
              <a:rPr lang="en-US" altLang="zh-TW" sz="9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version</a:t>
            </a:r>
            <a:endParaRPr lang="zh-TW" altLang="en-US" sz="9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TW" altLang="en-US" sz="4000" b="0" i="0" dirty="0">
                <a:solidFill>
                  <a:srgbClr val="620703"/>
                </a:solidFill>
                <a:effectLst/>
                <a:latin typeface="NeverMind Hand"/>
              </a:rPr>
              <a:t>標示</a:t>
            </a:r>
            <a:r>
              <a:rPr lang="en-US" altLang="zh-TW" sz="4000" b="0" i="0" dirty="0">
                <a:solidFill>
                  <a:srgbClr val="620703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IP</a:t>
            </a:r>
            <a:r>
              <a:rPr lang="zh-TW" altLang="en-US" sz="4000" b="0" i="0" dirty="0">
                <a:solidFill>
                  <a:srgbClr val="620703"/>
                </a:solidFill>
                <a:effectLst/>
                <a:latin typeface="NeverMind Hand"/>
              </a:rPr>
              <a:t>協定版本</a:t>
            </a:r>
            <a:endParaRPr lang="en-US" altLang="zh-TW" sz="4000" b="0" i="0" dirty="0">
              <a:solidFill>
                <a:srgbClr val="620703"/>
              </a:solidFill>
              <a:effectLst/>
              <a:latin typeface="NeverMind Hand"/>
            </a:endParaRPr>
          </a:p>
          <a:p>
            <a:r>
              <a:rPr lang="en-US" altLang="zh-TW" sz="4000" dirty="0">
                <a:solidFill>
                  <a:srgbClr val="FF0000"/>
                </a:solidFill>
                <a:latin typeface="NeverMind Hand"/>
              </a:rPr>
              <a:t>IPv4:0100</a:t>
            </a:r>
          </a:p>
          <a:p>
            <a:r>
              <a:rPr lang="en-US" altLang="zh-TW" sz="4000" dirty="0">
                <a:solidFill>
                  <a:srgbClr val="FF0000"/>
                </a:solidFill>
                <a:latin typeface="NeverMind Hand"/>
              </a:rPr>
              <a:t>IPv6:0110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020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2" y="1124744"/>
            <a:ext cx="8459632" cy="932656"/>
          </a:xfrm>
        </p:spPr>
        <p:txBody>
          <a:bodyPr>
            <a:normAutofit/>
          </a:bodyPr>
          <a:lstStyle/>
          <a:p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What’s IP(Internet Protocol)?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A91EF6E-C787-D36A-17CF-7FE8108A45B7}"/>
              </a:ext>
            </a:extLst>
          </p:cNvPr>
          <p:cNvSpPr/>
          <p:nvPr/>
        </p:nvSpPr>
        <p:spPr>
          <a:xfrm>
            <a:off x="88683" y="2348880"/>
            <a:ext cx="6979773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IP</a:t>
            </a: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檢視封包位址，根據路由表決定</a:t>
            </a: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next hop</a:t>
            </a:r>
            <a:endParaRPr lang="zh-TW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73188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7300" y="1465263"/>
            <a:ext cx="9753600" cy="2403475"/>
          </a:xfrm>
        </p:spPr>
        <p:txBody>
          <a:bodyPr>
            <a:normAutofit/>
          </a:bodyPr>
          <a:lstStyle/>
          <a:p>
            <a:r>
              <a:rPr lang="en-US" altLang="zh-TW" sz="6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Internet Header Length</a:t>
            </a:r>
            <a:endParaRPr lang="zh-TW" altLang="en-US" sz="6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7300" y="3944938"/>
            <a:ext cx="9144000" cy="1655762"/>
          </a:xfrm>
        </p:spPr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13204"/>
                </a:solidFill>
                <a:effectLst/>
                <a:latin typeface="NeverMind Hand"/>
              </a:rPr>
              <a:t>標示</a:t>
            </a:r>
            <a:r>
              <a:rPr lang="en-US" altLang="zh-TW" sz="3200" b="0" i="0" dirty="0">
                <a:solidFill>
                  <a:srgbClr val="613204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header</a:t>
            </a:r>
            <a:r>
              <a:rPr lang="zh-TW" altLang="en-US" sz="3200" b="0" i="0" dirty="0">
                <a:solidFill>
                  <a:srgbClr val="613204"/>
                </a:solidFill>
                <a:effectLst/>
                <a:latin typeface="NeverMind Hand"/>
              </a:rPr>
              <a:t>長度</a:t>
            </a:r>
            <a:endParaRPr lang="en-US" altLang="zh-TW" sz="3200" b="0" i="0" dirty="0">
              <a:solidFill>
                <a:srgbClr val="613204"/>
              </a:solidFill>
              <a:effectLst/>
              <a:latin typeface="NeverMind Hand"/>
            </a:endParaRPr>
          </a:p>
          <a:p>
            <a:r>
              <a:rPr lang="zh-TW" altLang="en-US" dirty="0">
                <a:solidFill>
                  <a:srgbClr val="FF0000"/>
                </a:solidFill>
                <a:latin typeface="NeverMind"/>
              </a:rPr>
              <a:t>實際長度</a:t>
            </a:r>
            <a:r>
              <a:rPr lang="en-US" altLang="zh-TW" dirty="0">
                <a:solidFill>
                  <a:srgbClr val="FF0000"/>
                </a:solidFill>
                <a:latin typeface="NeverMind"/>
              </a:rPr>
              <a:t>:</a:t>
            </a:r>
            <a:r>
              <a:rPr lang="zh-TW" altLang="en-US" dirty="0">
                <a:solidFill>
                  <a:srgbClr val="FF0000"/>
                </a:solidFill>
                <a:latin typeface="NeverMind"/>
              </a:rPr>
              <a:t>為</a:t>
            </a:r>
            <a:r>
              <a:rPr lang="en-US" altLang="zh-TW" dirty="0">
                <a:solidFill>
                  <a:srgbClr val="FF0000"/>
                </a:solidFill>
                <a:latin typeface="NeverMind"/>
              </a:rPr>
              <a:t>IHL</a:t>
            </a:r>
            <a:r>
              <a:rPr lang="zh-TW" altLang="en-US" dirty="0">
                <a:solidFill>
                  <a:srgbClr val="FF0000"/>
                </a:solidFill>
                <a:latin typeface="NeverMind"/>
              </a:rPr>
              <a:t>值*</a:t>
            </a:r>
            <a:r>
              <a:rPr lang="en-US" altLang="zh-TW" dirty="0">
                <a:solidFill>
                  <a:srgbClr val="FF0000"/>
                </a:solidFill>
                <a:latin typeface="NeverMind"/>
              </a:rPr>
              <a:t>4 (byte)</a:t>
            </a:r>
            <a:endParaRPr lang="zh-TW" altLang="en-US" dirty="0">
              <a:solidFill>
                <a:srgbClr val="FF0000"/>
              </a:solidFill>
              <a:latin typeface="NeverMind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56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Autofit/>
          </a:bodyPr>
          <a:lstStyle/>
          <a:p>
            <a:r>
              <a:rPr lang="en-US" altLang="zh-TW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Differentiated Services Code Point</a:t>
            </a:r>
            <a:endParaRPr lang="zh-TW" altLang="en-US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TW" sz="4000" b="0" i="0" dirty="0">
                <a:solidFill>
                  <a:srgbClr val="620703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QOS</a:t>
            </a:r>
            <a:r>
              <a:rPr lang="zh-TW" altLang="en-US" sz="4000" b="0" i="0" dirty="0">
                <a:solidFill>
                  <a:srgbClr val="620703"/>
                </a:solidFill>
                <a:effectLst/>
                <a:latin typeface="NeverMind Hand"/>
              </a:rPr>
              <a:t>用，延遲數據的優先度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88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Autofit/>
          </a:bodyPr>
          <a:lstStyle/>
          <a:p>
            <a:r>
              <a:rPr lang="en-US" altLang="zh-TW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Explicit Congestion Notification</a:t>
            </a:r>
            <a:endParaRPr lang="zh-TW" altLang="en-US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4000" b="0" i="0" dirty="0">
                <a:solidFill>
                  <a:srgbClr val="620703"/>
                </a:solidFill>
                <a:effectLst/>
                <a:latin typeface="NeverMind Hand"/>
              </a:rPr>
              <a:t> 允許路由器通知傳送端有擁擠發生，它就會知道該放慢速度傳輸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E15B6138-EBC4-50BE-A48B-1216DAD605FA}"/>
              </a:ext>
            </a:extLst>
          </p:cNvPr>
          <p:cNvSpPr/>
          <p:nvPr/>
        </p:nvSpPr>
        <p:spPr>
          <a:xfrm>
            <a:off x="2667319" y="5024735"/>
            <a:ext cx="6171561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00 –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不支援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ECN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的傳輸，非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ECT(Non ECN-Capable Transport)</a:t>
            </a:r>
          </a:p>
          <a:p>
            <a:pPr algn="ctr"/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10 –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支援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ECN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的傳輸，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ECT(0)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這個封包是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ECN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的開始。</a:t>
            </a:r>
            <a:endParaRPr lang="en-US" altLang="zh-TW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01 –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支援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ECN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的傳輸，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ECT(1)</a:t>
            </a:r>
          </a:p>
          <a:p>
            <a:pPr algn="ctr"/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11 –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發生擁塞，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CE(Congestion Experienced)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50718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T</a:t>
            </a:r>
            <a:r>
              <a:rPr lang="en-US" altLang="zh-TW" sz="8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otal length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TW" sz="4000" b="0" i="0" dirty="0">
                <a:solidFill>
                  <a:srgbClr val="620703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L3 header+ L4 segment</a:t>
            </a:r>
            <a:r>
              <a:rPr lang="zh-TW" altLang="en-US" sz="4000" b="0" i="0" dirty="0">
                <a:solidFill>
                  <a:srgbClr val="620703"/>
                </a:solidFill>
                <a:effectLst/>
                <a:latin typeface="Cambria" panose="02040503050406030204" pitchFamily="18" charset="0"/>
              </a:rPr>
              <a:t>的長度</a:t>
            </a:r>
            <a:endParaRPr lang="zh-TW" altLang="en-US" sz="400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E15B6138-EBC4-50BE-A48B-1216DAD605FA}"/>
              </a:ext>
            </a:extLst>
          </p:cNvPr>
          <p:cNvSpPr/>
          <p:nvPr/>
        </p:nvSpPr>
        <p:spPr>
          <a:xfrm>
            <a:off x="5046674" y="4308638"/>
            <a:ext cx="209865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b="0" i="0" dirty="0">
                <a:solidFill>
                  <a:srgbClr val="001266"/>
                </a:solidFill>
                <a:effectLst/>
                <a:latin typeface="NeverMind Hand" pitchFamily="2" charset="0"/>
              </a:rPr>
              <a:t>最小值</a:t>
            </a:r>
            <a:r>
              <a:rPr lang="en-US" altLang="zh-TW" b="0" i="0" dirty="0">
                <a:solidFill>
                  <a:srgbClr val="001266"/>
                </a:solidFill>
                <a:effectLst/>
                <a:latin typeface="NeverMind Hand" pitchFamily="2" charset="0"/>
              </a:rPr>
              <a:t>20(Bytes)</a:t>
            </a:r>
            <a:br>
              <a:rPr lang="en-US" altLang="zh-TW" b="0" i="0" dirty="0">
                <a:solidFill>
                  <a:srgbClr val="001266"/>
                </a:solidFill>
                <a:effectLst/>
                <a:latin typeface="NeverMind Hand" pitchFamily="2" charset="0"/>
              </a:rPr>
            </a:br>
            <a:r>
              <a:rPr lang="zh-TW" altLang="en-US" b="0" i="0" dirty="0">
                <a:solidFill>
                  <a:srgbClr val="001266"/>
                </a:solidFill>
                <a:effectLst/>
                <a:latin typeface="NeverMind Hand" pitchFamily="2" charset="0"/>
              </a:rPr>
              <a:t>最大</a:t>
            </a:r>
            <a:r>
              <a:rPr lang="en-US" altLang="zh-TW" b="0" i="0" dirty="0">
                <a:solidFill>
                  <a:srgbClr val="001266"/>
                </a:solidFill>
                <a:effectLst/>
                <a:latin typeface="NeverMind Hand" pitchFamily="2" charset="0"/>
              </a:rPr>
              <a:t>65535(Bytes)</a:t>
            </a:r>
            <a:endParaRPr lang="zh-TW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8142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 fontScale="90000"/>
          </a:bodyPr>
          <a:lstStyle/>
          <a:p>
            <a:r>
              <a:rPr lang="en-US" altLang="zh-TW" sz="9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Identification</a:t>
            </a:r>
            <a:endParaRPr lang="zh-TW" altLang="en-US" sz="9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4000" b="0" i="0" dirty="0">
                <a:solidFill>
                  <a:srgbClr val="620703"/>
                </a:solidFill>
                <a:effectLst/>
                <a:latin typeface="NeverMind Hand"/>
              </a:rPr>
              <a:t>如果資料被切割，用來分辨哪個是同一組的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92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 fontScale="90000"/>
          </a:bodyPr>
          <a:lstStyle/>
          <a:p>
            <a:r>
              <a:rPr lang="en-US" altLang="zh-TW" sz="9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Flag</a:t>
            </a:r>
            <a:endParaRPr lang="zh-TW" altLang="en-US" sz="9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表示是否有做分割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7C79ED2-19D3-E397-4460-4FC950C5DEE9}"/>
              </a:ext>
            </a:extLst>
          </p:cNvPr>
          <p:cNvSpPr/>
          <p:nvPr/>
        </p:nvSpPr>
        <p:spPr>
          <a:xfrm>
            <a:off x="5267888" y="3889997"/>
            <a:ext cx="1656223" cy="243727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>
              <a:lnSpc>
                <a:spcPct val="300000"/>
              </a:lnSpc>
            </a:pP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個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bit: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恆為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</a:p>
          <a:p>
            <a:pPr algn="ctr">
              <a:lnSpc>
                <a:spcPct val="300000"/>
              </a:lnSpc>
            </a:pP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個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bit:</a:t>
            </a:r>
          </a:p>
          <a:p>
            <a:pPr algn="ctr">
              <a:lnSpc>
                <a:spcPct val="300000"/>
              </a:lnSpc>
            </a:pP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zh-TW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個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bit</a:t>
            </a:r>
            <a:endParaRPr lang="zh-TW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45AEEC5-25BB-A9E2-F86B-C8842B057166}"/>
              </a:ext>
            </a:extLst>
          </p:cNvPr>
          <p:cNvSpPr/>
          <p:nvPr/>
        </p:nvSpPr>
        <p:spPr>
          <a:xfrm>
            <a:off x="7575207" y="4934634"/>
            <a:ext cx="2441694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lvl="1" algn="ctr"/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0: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應該被切割</a:t>
            </a:r>
            <a:endParaRPr lang="en-US" altLang="zh-TW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 algn="ctr"/>
            <a:r>
              <a:rPr lang="en-US" altLang="zh-TW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1:</a:t>
            </a:r>
            <a:r>
              <a:rPr lang="zh-TW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這是獨立的封包</a:t>
            </a:r>
            <a:endParaRPr lang="zh-TW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0769408-DA9F-31D6-9FBB-950C0E71EEAF}"/>
              </a:ext>
            </a:extLst>
          </p:cNvPr>
          <p:cNvSpPr/>
          <p:nvPr/>
        </p:nvSpPr>
        <p:spPr>
          <a:xfrm>
            <a:off x="6751541" y="5680936"/>
            <a:ext cx="3916457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lvl="1" algn="ctr"/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0: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完整的封包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分段封包最後一個</a:t>
            </a:r>
            <a:endParaRPr lang="en-US" altLang="zh-TW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 algn="ctr"/>
            <a:r>
              <a:rPr lang="en-US" altLang="zh-TW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1:</a:t>
            </a:r>
            <a:r>
              <a:rPr lang="zh-TW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還有更多</a:t>
            </a:r>
            <a:endParaRPr lang="zh-TW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00102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3691" y="2324100"/>
            <a:ext cx="9764617" cy="1277938"/>
          </a:xfrm>
        </p:spPr>
        <p:txBody>
          <a:bodyPr>
            <a:no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F</a:t>
            </a:r>
            <a:r>
              <a:rPr lang="en-US" altLang="zh-TW" sz="8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ragment offset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讓接收方知道封包原始順序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911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Time to live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封包存活時間</a:t>
            </a:r>
          </a:p>
          <a:p>
            <a:r>
              <a:rPr lang="zh-TW" altLang="en-US" sz="1800" dirty="0">
                <a:solidFill>
                  <a:srgbClr val="001266"/>
                </a:solidFill>
                <a:latin typeface="NeverMind Hand" pitchFamily="2" charset="0"/>
              </a:rPr>
              <a:t>經過一個路由器就</a:t>
            </a:r>
            <a:r>
              <a:rPr lang="en-US" altLang="zh-TW" sz="1800" dirty="0">
                <a:solidFill>
                  <a:srgbClr val="001266"/>
                </a:solidFill>
                <a:latin typeface="NeverMind Hand" pitchFamily="2" charset="0"/>
              </a:rPr>
              <a:t>-1</a:t>
            </a:r>
            <a:endParaRPr lang="zh-TW" altLang="en-US" sz="1800" dirty="0">
              <a:solidFill>
                <a:srgbClr val="001266"/>
              </a:solidFill>
              <a:latin typeface="NeverMind Hand" pitchFamily="2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887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Protocol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TW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L4</a:t>
            </a:r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傳輸層協定</a:t>
            </a:r>
            <a:endParaRPr lang="en-US" altLang="zh-TW" sz="3200" b="0" i="0" dirty="0">
              <a:solidFill>
                <a:srgbClr val="620703"/>
              </a:solidFill>
              <a:effectLst/>
              <a:latin typeface="NeverMind Hand" pitchFamily="2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C3BCEC34-D317-DE25-CB65-4302BA3B7A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8852509"/>
              </p:ext>
            </p:extLst>
          </p:nvPr>
        </p:nvGraphicFramePr>
        <p:xfrm>
          <a:off x="2032000" y="4777740"/>
          <a:ext cx="8128000" cy="1259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407656436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11042737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56870149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798079798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zh-TW" altLang="en-US" sz="2800" dirty="0">
                          <a:solidFill>
                            <a:srgbClr val="003366"/>
                          </a:solidFill>
                        </a:rPr>
                        <a:t>常用出現的傳輸層協定及其在</a:t>
                      </a:r>
                      <a:r>
                        <a:rPr lang="en-US" altLang="zh-TW" sz="2800" dirty="0">
                          <a:solidFill>
                            <a:srgbClr val="003366"/>
                          </a:solidFill>
                        </a:rPr>
                        <a:t>Protocol</a:t>
                      </a:r>
                      <a:r>
                        <a:rPr lang="zh-TW" altLang="en-US" sz="2800" dirty="0">
                          <a:solidFill>
                            <a:srgbClr val="003366"/>
                          </a:solidFill>
                        </a:rPr>
                        <a:t>值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5620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ICMP</a:t>
                      </a:r>
                      <a:endParaRPr lang="zh-TW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TCP</a:t>
                      </a:r>
                      <a:endParaRPr lang="zh-TW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UDP</a:t>
                      </a:r>
                      <a:endParaRPr lang="zh-TW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OSPF</a:t>
                      </a:r>
                      <a:endParaRPr lang="zh-TW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47532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6</a:t>
                      </a:r>
                      <a:endParaRPr lang="zh-TW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17</a:t>
                      </a:r>
                      <a:endParaRPr lang="zh-TW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89</a:t>
                      </a:r>
                      <a:endParaRPr lang="zh-TW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59383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7220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031" y="2324100"/>
            <a:ext cx="9973937" cy="1277938"/>
          </a:xfrm>
        </p:spPr>
        <p:txBody>
          <a:bodyPr>
            <a:no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header checksum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檢查封包是否有誤</a:t>
            </a:r>
            <a:endParaRPr lang="zh-TW" altLang="en-US" sz="1800" dirty="0">
              <a:solidFill>
                <a:srgbClr val="001266"/>
              </a:solidFill>
              <a:latin typeface="NeverMind Hand" pitchFamily="2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461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圖片 35">
            <a:extLst>
              <a:ext uri="{FF2B5EF4-FFF2-40B4-BE49-F238E27FC236}">
                <a16:creationId xmlns:a16="http://schemas.microsoft.com/office/drawing/2014/main" id="{CF54BC28-8379-29F8-47FE-DB117D189B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353" b="89388" l="1721" r="97036">
                        <a14:foregroundMark x1="28107" y1="42086" x2="28107" y2="42086"/>
                        <a14:foregroundMark x1="28489" y1="41906" x2="26004" y2="43705"/>
                        <a14:foregroundMark x1="18738" y1="53957" x2="16539" y2="58094"/>
                        <a14:foregroundMark x1="15679" y1="59532" x2="15392" y2="71763"/>
                        <a14:foregroundMark x1="14340" y1="60971" x2="5927" y2="63489"/>
                        <a14:foregroundMark x1="10899" y1="67626" x2="19407" y2="76799"/>
                        <a14:foregroundMark x1="3155" y1="70683" x2="1912" y2="78417"/>
                        <a14:foregroundMark x1="3059" y1="69245" x2="3059" y2="69245"/>
                        <a14:foregroundMark x1="26673" y1="44604" x2="24761" y2="47662"/>
                        <a14:foregroundMark x1="84608" y1="70144" x2="91969" y2="69784"/>
                        <a14:foregroundMark x1="94646" y1="81475" x2="96367" y2="71403"/>
                        <a14:foregroundMark x1="96367" y1="71403" x2="97036" y2="69784"/>
                        <a14:backgroundMark x1="21033" y1="17266" x2="9178" y2="33813"/>
                        <a14:backgroundMark x1="24761" y1="23741" x2="11663" y2="34712"/>
                      </a14:backgroundRemoval>
                    </a14:imgEffect>
                  </a14:imgLayer>
                </a14:imgProps>
              </a:ext>
            </a:extLst>
          </a:blip>
          <a:srcRect b="16732"/>
          <a:stretch/>
        </p:blipFill>
        <p:spPr>
          <a:xfrm>
            <a:off x="383922" y="653680"/>
            <a:ext cx="11808078" cy="522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501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Source IP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就是</a:t>
            </a:r>
            <a:r>
              <a:rPr lang="en-US" altLang="zh-TW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…</a:t>
            </a:r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來源</a:t>
            </a:r>
            <a:endParaRPr lang="zh-TW" altLang="en-US" sz="1800" dirty="0">
              <a:solidFill>
                <a:srgbClr val="001266"/>
              </a:solidFill>
              <a:latin typeface="NeverMind Hand" pitchFamily="2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77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Destination IP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就是</a:t>
            </a:r>
            <a:r>
              <a:rPr lang="en-US" altLang="zh-TW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…</a:t>
            </a:r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目標</a:t>
            </a:r>
            <a:endParaRPr lang="zh-TW" altLang="en-US" sz="1800" dirty="0">
              <a:solidFill>
                <a:srgbClr val="001266"/>
              </a:solidFill>
              <a:latin typeface="NeverMind Hand" pitchFamily="2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358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Destination IP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就是</a:t>
            </a:r>
            <a:r>
              <a:rPr lang="en-US" altLang="zh-TW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…</a:t>
            </a:r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目標</a:t>
            </a:r>
            <a:endParaRPr lang="zh-TW" altLang="en-US" sz="1800" dirty="0">
              <a:solidFill>
                <a:srgbClr val="001266"/>
              </a:solidFill>
              <a:latin typeface="NeverMind Hand" pitchFamily="2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11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Option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特殊的控制</a:t>
            </a:r>
            <a:endParaRPr lang="zh-TW" altLang="en-US" sz="1800" dirty="0">
              <a:solidFill>
                <a:srgbClr val="001266"/>
              </a:solidFill>
              <a:latin typeface="NeverMind Hand" pitchFamily="2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21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2" y="1124744"/>
            <a:ext cx="8459632" cy="932656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如何識別網路上的裝置？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A91EF6E-C787-D36A-17CF-7FE8108A45B7}"/>
              </a:ext>
            </a:extLst>
          </p:cNvPr>
          <p:cNvSpPr/>
          <p:nvPr/>
        </p:nvSpPr>
        <p:spPr>
          <a:xfrm>
            <a:off x="88683" y="2348880"/>
            <a:ext cx="8459632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它在哪個網路上？</a:t>
            </a: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(IP</a:t>
            </a: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address)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它在該網路的</a:t>
            </a: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ID(MAC)</a:t>
            </a:r>
            <a:endParaRPr lang="zh-TW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筆跡 2">
                <a:extLst>
                  <a:ext uri="{FF2B5EF4-FFF2-40B4-BE49-F238E27FC236}">
                    <a16:creationId xmlns:a16="http://schemas.microsoft.com/office/drawing/2014/main" id="{F65754AB-16D6-C9B4-1507-CF0609E1746C}"/>
                  </a:ext>
                </a:extLst>
              </p14:cNvPr>
              <p14:cNvContentPartPr/>
              <p14:nvPr/>
            </p14:nvContentPartPr>
            <p14:xfrm>
              <a:off x="5213520" y="2882880"/>
              <a:ext cx="1810080" cy="133560"/>
            </p14:xfrm>
          </p:contentPart>
        </mc:Choice>
        <mc:Fallback>
          <p:pic>
            <p:nvPicPr>
              <p:cNvPr id="3" name="筆跡 2">
                <a:extLst>
                  <a:ext uri="{FF2B5EF4-FFF2-40B4-BE49-F238E27FC236}">
                    <a16:creationId xmlns:a16="http://schemas.microsoft.com/office/drawing/2014/main" id="{F65754AB-16D6-C9B4-1507-CF0609E1746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04160" y="2873520"/>
                <a:ext cx="1828800" cy="15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7506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46A7DE3-8DD2-E14B-21EB-E1DED2667C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368264"/>
            <a:ext cx="12192000" cy="4008329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69783" y="1086970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IPv4 header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5" name="矩形 4">
            <a:hlinkClick r:id="rId5" action="ppaction://hlinksldjump"/>
            <a:extLst>
              <a:ext uri="{FF2B5EF4-FFF2-40B4-BE49-F238E27FC236}">
                <a16:creationId xmlns:a16="http://schemas.microsoft.com/office/drawing/2014/main" id="{D537CE88-2CF2-3120-4939-C3EB41BF76E8}"/>
              </a:ext>
            </a:extLst>
          </p:cNvPr>
          <p:cNvSpPr/>
          <p:nvPr/>
        </p:nvSpPr>
        <p:spPr>
          <a:xfrm>
            <a:off x="1485900" y="3495675"/>
            <a:ext cx="1171575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hlinkClick r:id="rId6" action="ppaction://hlinksldjump"/>
            <a:extLst>
              <a:ext uri="{FF2B5EF4-FFF2-40B4-BE49-F238E27FC236}">
                <a16:creationId xmlns:a16="http://schemas.microsoft.com/office/drawing/2014/main" id="{73728317-710F-6105-5334-56AED490C658}"/>
              </a:ext>
            </a:extLst>
          </p:cNvPr>
          <p:cNvSpPr/>
          <p:nvPr/>
        </p:nvSpPr>
        <p:spPr>
          <a:xfrm>
            <a:off x="3800475" y="3495675"/>
            <a:ext cx="1952625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hlinkClick r:id="rId7" action="ppaction://hlinksldjump"/>
            <a:extLst>
              <a:ext uri="{FF2B5EF4-FFF2-40B4-BE49-F238E27FC236}">
                <a16:creationId xmlns:a16="http://schemas.microsoft.com/office/drawing/2014/main" id="{D95E15DA-166D-8B96-ECAB-ABE900C3DC0B}"/>
              </a:ext>
            </a:extLst>
          </p:cNvPr>
          <p:cNvSpPr/>
          <p:nvPr/>
        </p:nvSpPr>
        <p:spPr>
          <a:xfrm>
            <a:off x="6438442" y="3495675"/>
            <a:ext cx="5371639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 1">
            <a:hlinkClick r:id="rId8" action="ppaction://hlinksldjump"/>
            <a:extLst>
              <a:ext uri="{FF2B5EF4-FFF2-40B4-BE49-F238E27FC236}">
                <a16:creationId xmlns:a16="http://schemas.microsoft.com/office/drawing/2014/main" id="{B9E16156-B894-FADC-F4D3-7CAA116CFE30}"/>
              </a:ext>
            </a:extLst>
          </p:cNvPr>
          <p:cNvSpPr/>
          <p:nvPr/>
        </p:nvSpPr>
        <p:spPr>
          <a:xfrm>
            <a:off x="7425369" y="3819525"/>
            <a:ext cx="4384712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hlinkClick r:id="rId9" action="ppaction://hlinksldjump"/>
            <a:extLst>
              <a:ext uri="{FF2B5EF4-FFF2-40B4-BE49-F238E27FC236}">
                <a16:creationId xmlns:a16="http://schemas.microsoft.com/office/drawing/2014/main" id="{7DB742CD-1DEB-42A9-098D-F610F7C05974}"/>
              </a:ext>
            </a:extLst>
          </p:cNvPr>
          <p:cNvSpPr/>
          <p:nvPr/>
        </p:nvSpPr>
        <p:spPr>
          <a:xfrm>
            <a:off x="2657476" y="3494757"/>
            <a:ext cx="1171576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hlinkClick r:id="rId10" action="ppaction://hlinksldjump"/>
            <a:extLst>
              <a:ext uri="{FF2B5EF4-FFF2-40B4-BE49-F238E27FC236}">
                <a16:creationId xmlns:a16="http://schemas.microsoft.com/office/drawing/2014/main" id="{3510B673-0359-1A36-19DC-D2D603186572}"/>
              </a:ext>
            </a:extLst>
          </p:cNvPr>
          <p:cNvSpPr/>
          <p:nvPr/>
        </p:nvSpPr>
        <p:spPr>
          <a:xfrm>
            <a:off x="1485900" y="3843395"/>
            <a:ext cx="4952542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hlinkClick r:id="rId11" action="ppaction://hlinksldjump"/>
            <a:extLst>
              <a:ext uri="{FF2B5EF4-FFF2-40B4-BE49-F238E27FC236}">
                <a16:creationId xmlns:a16="http://schemas.microsoft.com/office/drawing/2014/main" id="{33646CCB-BB50-C8B6-018D-340787A237A9}"/>
              </a:ext>
            </a:extLst>
          </p:cNvPr>
          <p:cNvSpPr/>
          <p:nvPr/>
        </p:nvSpPr>
        <p:spPr>
          <a:xfrm>
            <a:off x="6425244" y="3818607"/>
            <a:ext cx="1000125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hlinkClick r:id="rId12" action="ppaction://hlinksldjump"/>
            <a:extLst>
              <a:ext uri="{FF2B5EF4-FFF2-40B4-BE49-F238E27FC236}">
                <a16:creationId xmlns:a16="http://schemas.microsoft.com/office/drawing/2014/main" id="{4944D7CC-D61D-4218-20DF-BB62C35282F4}"/>
              </a:ext>
            </a:extLst>
          </p:cNvPr>
          <p:cNvSpPr/>
          <p:nvPr/>
        </p:nvSpPr>
        <p:spPr>
          <a:xfrm>
            <a:off x="1485900" y="4192033"/>
            <a:ext cx="2343152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hlinkClick r:id="rId13" action="ppaction://hlinksldjump"/>
            <a:extLst>
              <a:ext uri="{FF2B5EF4-FFF2-40B4-BE49-F238E27FC236}">
                <a16:creationId xmlns:a16="http://schemas.microsoft.com/office/drawing/2014/main" id="{F45AADA1-5A3C-C518-C4FC-C2A2FB091B3B}"/>
              </a:ext>
            </a:extLst>
          </p:cNvPr>
          <p:cNvSpPr/>
          <p:nvPr/>
        </p:nvSpPr>
        <p:spPr>
          <a:xfrm>
            <a:off x="3800474" y="4192033"/>
            <a:ext cx="2624769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>
            <a:hlinkClick r:id="rId14" action="ppaction://hlinksldjump"/>
            <a:extLst>
              <a:ext uri="{FF2B5EF4-FFF2-40B4-BE49-F238E27FC236}">
                <a16:creationId xmlns:a16="http://schemas.microsoft.com/office/drawing/2014/main" id="{B4E8A481-F2EA-7082-4CFC-8E86D628DDAC}"/>
              </a:ext>
            </a:extLst>
          </p:cNvPr>
          <p:cNvSpPr/>
          <p:nvPr/>
        </p:nvSpPr>
        <p:spPr>
          <a:xfrm>
            <a:off x="6425243" y="4204771"/>
            <a:ext cx="5384838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>
            <a:hlinkClick r:id="rId15" action="ppaction://hlinksldjump"/>
            <a:extLst>
              <a:ext uri="{FF2B5EF4-FFF2-40B4-BE49-F238E27FC236}">
                <a16:creationId xmlns:a16="http://schemas.microsoft.com/office/drawing/2014/main" id="{B6059E15-CB30-50E0-A696-EDECF9029D27}"/>
              </a:ext>
            </a:extLst>
          </p:cNvPr>
          <p:cNvSpPr/>
          <p:nvPr/>
        </p:nvSpPr>
        <p:spPr>
          <a:xfrm>
            <a:off x="1485899" y="4553409"/>
            <a:ext cx="10324181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矩形 17">
            <a:hlinkClick r:id="rId16" action="ppaction://hlinksldjump"/>
            <a:extLst>
              <a:ext uri="{FF2B5EF4-FFF2-40B4-BE49-F238E27FC236}">
                <a16:creationId xmlns:a16="http://schemas.microsoft.com/office/drawing/2014/main" id="{817D78E2-B2E9-E1E7-FEF6-D01806C454C0}"/>
              </a:ext>
            </a:extLst>
          </p:cNvPr>
          <p:cNvSpPr/>
          <p:nvPr/>
        </p:nvSpPr>
        <p:spPr>
          <a:xfrm>
            <a:off x="1477177" y="4883341"/>
            <a:ext cx="10324181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hlinkClick r:id="rId17" action="ppaction://hlinksldjump"/>
            <a:extLst>
              <a:ext uri="{FF2B5EF4-FFF2-40B4-BE49-F238E27FC236}">
                <a16:creationId xmlns:a16="http://schemas.microsoft.com/office/drawing/2014/main" id="{32479850-0E92-2A42-53C7-281A0A5337FA}"/>
              </a:ext>
            </a:extLst>
          </p:cNvPr>
          <p:cNvSpPr/>
          <p:nvPr/>
        </p:nvSpPr>
        <p:spPr>
          <a:xfrm>
            <a:off x="1485899" y="5227865"/>
            <a:ext cx="10324181" cy="10431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8" name="筆跡 7">
                <a:extLst>
                  <a:ext uri="{FF2B5EF4-FFF2-40B4-BE49-F238E27FC236}">
                    <a16:creationId xmlns:a16="http://schemas.microsoft.com/office/drawing/2014/main" id="{F6A2B489-7258-FB77-2530-DED9B30A7B48}"/>
                  </a:ext>
                </a:extLst>
              </p14:cNvPr>
              <p14:cNvContentPartPr/>
              <p14:nvPr/>
            </p14:nvContentPartPr>
            <p14:xfrm>
              <a:off x="2127240" y="3784680"/>
              <a:ext cx="360" cy="360"/>
            </p14:xfrm>
          </p:contentPart>
        </mc:Choice>
        <mc:Fallback>
          <p:pic>
            <p:nvPicPr>
              <p:cNvPr id="8" name="筆跡 7">
                <a:extLst>
                  <a:ext uri="{FF2B5EF4-FFF2-40B4-BE49-F238E27FC236}">
                    <a16:creationId xmlns:a16="http://schemas.microsoft.com/office/drawing/2014/main" id="{F6A2B489-7258-FB77-2530-DED9B30A7B48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117880" y="3775320"/>
                <a:ext cx="19080" cy="1908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矩形 9">
            <a:hlinkClick r:id="rId20" action="ppaction://hlinksldjump"/>
            <a:extLst>
              <a:ext uri="{FF2B5EF4-FFF2-40B4-BE49-F238E27FC236}">
                <a16:creationId xmlns:a16="http://schemas.microsoft.com/office/drawing/2014/main" id="{D1C979E4-4820-0038-4032-6CE32854E5EE}"/>
              </a:ext>
            </a:extLst>
          </p:cNvPr>
          <p:cNvSpPr/>
          <p:nvPr/>
        </p:nvSpPr>
        <p:spPr>
          <a:xfrm>
            <a:off x="5753100" y="3505527"/>
            <a:ext cx="672143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38028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IPv4 address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E17DEB9-E5AD-5C50-9482-685C6AD17004}"/>
              </a:ext>
            </a:extLst>
          </p:cNvPr>
          <p:cNvSpPr/>
          <p:nvPr/>
        </p:nvSpPr>
        <p:spPr>
          <a:xfrm>
            <a:off x="1119600" y="1766052"/>
            <a:ext cx="9490098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192.168. 1 . 1 </a:t>
            </a:r>
            <a:endParaRPr lang="zh-TW" altLang="en-US" sz="8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D95E0FA-B0E0-8F69-4588-B74070D577DA}"/>
              </a:ext>
            </a:extLst>
          </p:cNvPr>
          <p:cNvSpPr/>
          <p:nvPr/>
        </p:nvSpPr>
        <p:spPr>
          <a:xfrm>
            <a:off x="1725307" y="2883694"/>
            <a:ext cx="120257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000" b="0" cap="none" spc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8bits</a:t>
            </a:r>
            <a:endParaRPr lang="zh-TW" altLang="en-US" sz="4000" b="0" cap="none" spc="0" dirty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BD57E3F-3CAE-3755-0FEA-E0959226E7B9}"/>
              </a:ext>
            </a:extLst>
          </p:cNvPr>
          <p:cNvSpPr/>
          <p:nvPr/>
        </p:nvSpPr>
        <p:spPr>
          <a:xfrm>
            <a:off x="4030925" y="2874891"/>
            <a:ext cx="120257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000" b="0" cap="none" spc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8bits</a:t>
            </a:r>
            <a:endParaRPr lang="zh-TW" altLang="en-US" sz="4000" b="0" cap="none" spc="0" dirty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696A28E-27A9-4A7E-FF48-80860006E14D}"/>
              </a:ext>
            </a:extLst>
          </p:cNvPr>
          <p:cNvSpPr/>
          <p:nvPr/>
        </p:nvSpPr>
        <p:spPr>
          <a:xfrm>
            <a:off x="6505821" y="2874891"/>
            <a:ext cx="120257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000" b="0" cap="none" spc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8bits</a:t>
            </a:r>
            <a:endParaRPr lang="zh-TW" altLang="en-US" sz="4000" b="0" cap="none" spc="0" dirty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5EE1D31-B848-1F50-6606-C11873195259}"/>
              </a:ext>
            </a:extLst>
          </p:cNvPr>
          <p:cNvSpPr/>
          <p:nvPr/>
        </p:nvSpPr>
        <p:spPr>
          <a:xfrm>
            <a:off x="9107476" y="2883694"/>
            <a:ext cx="120257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000" b="0" cap="none" spc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8bits</a:t>
            </a:r>
            <a:endParaRPr lang="zh-TW" altLang="en-US" sz="4000" b="0" cap="none" spc="0" dirty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A28D491D-B90B-C2B0-CC2D-D640CC3C3186}"/>
              </a:ext>
            </a:extLst>
          </p:cNvPr>
          <p:cNvSpPr txBox="1"/>
          <p:nvPr/>
        </p:nvSpPr>
        <p:spPr>
          <a:xfrm>
            <a:off x="1410416" y="3633705"/>
            <a:ext cx="28628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11000000</a:t>
            </a:r>
            <a:endParaRPr lang="zh-TW" altLang="en-US" sz="2800" b="0" dirty="0">
              <a:solidFill>
                <a:srgbClr val="FFFF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A4942D72-8B85-6419-D6E4-4C8370EAD55C}"/>
              </a:ext>
            </a:extLst>
          </p:cNvPr>
          <p:cNvSpPr txBox="1"/>
          <p:nvPr/>
        </p:nvSpPr>
        <p:spPr>
          <a:xfrm>
            <a:off x="3802058" y="3645074"/>
            <a:ext cx="28628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10101000</a:t>
            </a:r>
            <a:endParaRPr lang="zh-TW" altLang="en-US" sz="2800" b="0" dirty="0">
              <a:solidFill>
                <a:srgbClr val="FFFF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59404DB0-1B17-3C81-0E1A-54EDB21CFA32}"/>
              </a:ext>
            </a:extLst>
          </p:cNvPr>
          <p:cNvSpPr txBox="1"/>
          <p:nvPr/>
        </p:nvSpPr>
        <p:spPr>
          <a:xfrm>
            <a:off x="6244596" y="3645074"/>
            <a:ext cx="28628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00000001</a:t>
            </a:r>
            <a:endParaRPr lang="zh-TW" altLang="en-US" sz="2800" b="0" dirty="0">
              <a:solidFill>
                <a:srgbClr val="FFFF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07D1B05C-026D-B283-2134-7638FAA58D40}"/>
              </a:ext>
            </a:extLst>
          </p:cNvPr>
          <p:cNvSpPr txBox="1"/>
          <p:nvPr/>
        </p:nvSpPr>
        <p:spPr>
          <a:xfrm>
            <a:off x="8767458" y="3671221"/>
            <a:ext cx="28628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00000001</a:t>
            </a:r>
            <a:endParaRPr lang="zh-TW" altLang="en-US" sz="2800" b="0" dirty="0">
              <a:solidFill>
                <a:srgbClr val="FFFF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4998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81D40512-4D9F-E469-C72D-FB185909FC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066154"/>
              </p:ext>
            </p:extLst>
          </p:nvPr>
        </p:nvGraphicFramePr>
        <p:xfrm>
          <a:off x="1669668" y="483118"/>
          <a:ext cx="9311324" cy="53506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3166">
                  <a:extLst>
                    <a:ext uri="{9D8B030D-6E8A-4147-A177-3AD203B41FA5}">
                      <a16:colId xmlns:a16="http://schemas.microsoft.com/office/drawing/2014/main" val="2419207064"/>
                    </a:ext>
                  </a:extLst>
                </a:gridCol>
                <a:gridCol w="2213166">
                  <a:extLst>
                    <a:ext uri="{9D8B030D-6E8A-4147-A177-3AD203B41FA5}">
                      <a16:colId xmlns:a16="http://schemas.microsoft.com/office/drawing/2014/main" val="1596567222"/>
                    </a:ext>
                  </a:extLst>
                </a:gridCol>
                <a:gridCol w="2671826">
                  <a:extLst>
                    <a:ext uri="{9D8B030D-6E8A-4147-A177-3AD203B41FA5}">
                      <a16:colId xmlns:a16="http://schemas.microsoft.com/office/drawing/2014/main" val="282952378"/>
                    </a:ext>
                  </a:extLst>
                </a:gridCol>
                <a:gridCol w="2213166">
                  <a:extLst>
                    <a:ext uri="{9D8B030D-6E8A-4147-A177-3AD203B41FA5}">
                      <a16:colId xmlns:a16="http://schemas.microsoft.com/office/drawing/2014/main" val="1689385311"/>
                    </a:ext>
                  </a:extLst>
                </a:gridCol>
              </a:tblGrid>
              <a:tr h="942097"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First octet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First octet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(decimal) 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Function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7931584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0XXXXXXX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0~127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政府機關、國家級研究單位</a:t>
                      </a:r>
                      <a:endParaRPr lang="en-US" altLang="zh-TW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673428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B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10XXXXXX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128~191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學術單位、</a:t>
                      </a:r>
                      <a:r>
                        <a:rPr lang="en-US" altLang="zh-TW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ISP</a:t>
                      </a: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、大企業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8254185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C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110XXXXX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192~223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一般企業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0267367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D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1110XXXX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224~239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特殊用途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501048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E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1111XXXX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240~255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17715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7113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127.0.0.0~127.255.255.255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474D299-1758-1D0B-47FC-1F5FB724EFF8}"/>
              </a:ext>
            </a:extLst>
          </p:cNvPr>
          <p:cNvSpPr/>
          <p:nvPr/>
        </p:nvSpPr>
        <p:spPr>
          <a:xfrm>
            <a:off x="88683" y="2348880"/>
            <a:ext cx="8459632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Loopback address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測試設備自己的</a:t>
            </a:r>
            <a:r>
              <a:rPr lang="en-US" altLang="zh-TW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network stack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允許同一台主機的</a:t>
            </a:r>
            <a:r>
              <a:rPr lang="en-US" altLang="zh-TW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sever</a:t>
            </a: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和</a:t>
            </a:r>
            <a:r>
              <a:rPr lang="en-US" altLang="zh-TW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client</a:t>
            </a: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程式透過</a:t>
            </a:r>
            <a:r>
              <a:rPr lang="en-US" altLang="zh-TW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TCP/IP</a:t>
            </a: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和自己通訊</a:t>
            </a:r>
            <a:endParaRPr lang="zh-TW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659113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685</TotalTime>
  <Words>1451</Words>
  <Application>Microsoft Office PowerPoint</Application>
  <PresentationFormat>寬螢幕</PresentationFormat>
  <Paragraphs>496</Paragraphs>
  <Slides>43</Slides>
  <Notes>39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43</vt:i4>
      </vt:variant>
    </vt:vector>
  </HeadingPairs>
  <TitlesOfParts>
    <vt:vector size="56" baseType="lpstr">
      <vt:lpstr>NeverMind Hand</vt:lpstr>
      <vt:lpstr>Cambria</vt:lpstr>
      <vt:lpstr>Yu Gothic UI Semibold</vt:lpstr>
      <vt:lpstr>Arial</vt:lpstr>
      <vt:lpstr>MS PGothic</vt:lpstr>
      <vt:lpstr>華康少女文字W5</vt:lpstr>
      <vt:lpstr>NeverMind</vt:lpstr>
      <vt:lpstr>Calibri</vt:lpstr>
      <vt:lpstr>Consolas</vt:lpstr>
      <vt:lpstr>Calibri Light</vt:lpstr>
      <vt:lpstr>微軟正黑體</vt:lpstr>
      <vt:lpstr>Office 佈景主題</vt:lpstr>
      <vt:lpstr>1_Office 佈景主題</vt:lpstr>
      <vt:lpstr>PowerPoint 簡報</vt:lpstr>
      <vt:lpstr>PowerPoint 簡報</vt:lpstr>
      <vt:lpstr>What’s IP(Internet Protocol)?</vt:lpstr>
      <vt:lpstr>PowerPoint 簡報</vt:lpstr>
      <vt:lpstr>如何識別網路上的裝置？</vt:lpstr>
      <vt:lpstr>PowerPoint 簡報</vt:lpstr>
      <vt:lpstr>PowerPoint 簡報</vt:lpstr>
      <vt:lpstr>PowerPoint 簡報</vt:lpstr>
      <vt:lpstr>PowerPoint 簡報</vt:lpstr>
      <vt:lpstr>遮罩(classful)</vt:lpstr>
      <vt:lpstr>PowerPoint 簡報</vt:lpstr>
      <vt:lpstr>PowerPoint 簡報</vt:lpstr>
      <vt:lpstr>特殊的IP地址</vt:lpstr>
      <vt:lpstr>計算網段內可用主機</vt:lpstr>
      <vt:lpstr>來點例子(C級IP)</vt:lpstr>
      <vt:lpstr>小測驗(一)</vt:lpstr>
      <vt:lpstr>PowerPoint 簡報</vt:lpstr>
      <vt:lpstr>雜談- IANA</vt:lpstr>
      <vt:lpstr>雜談- 網路的起源</vt:lpstr>
      <vt:lpstr>遮罩(classless) classless inter-domain routing,CIDR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version</vt:lpstr>
      <vt:lpstr>Internet Header Length</vt:lpstr>
      <vt:lpstr>Differentiated Services Code Point</vt:lpstr>
      <vt:lpstr>Explicit Congestion Notification</vt:lpstr>
      <vt:lpstr>Total length</vt:lpstr>
      <vt:lpstr>Identification</vt:lpstr>
      <vt:lpstr>Flag</vt:lpstr>
      <vt:lpstr>Fragment offset</vt:lpstr>
      <vt:lpstr>Time to live</vt:lpstr>
      <vt:lpstr>Protocol</vt:lpstr>
      <vt:lpstr>header checksum</vt:lpstr>
      <vt:lpstr>Source IP</vt:lpstr>
      <vt:lpstr>Destination IP</vt:lpstr>
      <vt:lpstr>Destination IP</vt:lpstr>
      <vt:lpstr>Option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EACH CHEN</dc:creator>
  <cp:lastModifiedBy>EACH CHEN</cp:lastModifiedBy>
  <cp:revision>9</cp:revision>
  <dcterms:created xsi:type="dcterms:W3CDTF">2023-12-18T12:15:31Z</dcterms:created>
  <dcterms:modified xsi:type="dcterms:W3CDTF">2023-12-22T14:03:49Z</dcterms:modified>
</cp:coreProperties>
</file>

<file path=docProps/thumbnail.jpeg>
</file>